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テンプレ表紙_ひな形版.pn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6F4"/>
        </a:solidFill>
        <a:effectLst/>
      </p:bgPr>
    </p:bg>
    <p:spTree>
      <p:nvGrpSpPr>
        <p:cNvPr id="1" name=""/>
        <p:cNvGrpSpPr/>
        <p:nvPr/>
      </p:nvGrpSpPr>
      <p:grpSpPr/>
      <p:sp>
        <p:nvSpPr>
          <p:cNvPr id="2" name="TextBox 1"/>
          <p:cNvSpPr txBox="1"/>
          <p:nvPr/>
        </p:nvSpPr>
        <p:spPr>
          <a:xfrm>
            <a:off x="548640" y="502920"/>
            <a:ext cx="7315200" cy="320040"/>
          </a:xfrm>
          <a:prstGeom prst="rect">
            <a:avLst/>
          </a:prstGeom>
          <a:noFill/>
        </p:spPr>
        <p:txBody>
          <a:bodyPr wrap="square" anchor="t" lIns="0" rIns="0" tIns="0" bIns="0">
            <a:spAutoFit/>
          </a:bodyPr>
          <a:lstStyle/>
          <a:p>
            <a:pPr algn="l">
              <a:lnSpc>
                <a:spcPct val="110000"/>
              </a:lnSpc>
            </a:pPr>
            <a:r>
              <a:rPr sz="1100" b="1">
                <a:solidFill>
                  <a:srgbClr val="7E2430"/>
                </a:solidFill>
                <a:latin typeface="Calibri"/>
                <a:ea typeface="Yu Gothic"/>
              </a:rPr>
              <a:t>HOW TO USE</a:t>
            </a:r>
          </a:p>
        </p:txBody>
      </p:sp>
      <p:sp>
        <p:nvSpPr>
          <p:cNvPr id="3" name="TextBox 2"/>
          <p:cNvSpPr txBox="1"/>
          <p:nvPr/>
        </p:nvSpPr>
        <p:spPr>
          <a:xfrm>
            <a:off x="548640" y="822960"/>
            <a:ext cx="10515600" cy="640080"/>
          </a:xfrm>
          <a:prstGeom prst="rect">
            <a:avLst/>
          </a:prstGeom>
          <a:noFill/>
        </p:spPr>
        <p:txBody>
          <a:bodyPr wrap="square" anchor="t" lIns="0" rIns="0" tIns="0" bIns="0">
            <a:spAutoFit/>
          </a:bodyPr>
          <a:lstStyle/>
          <a:p>
            <a:pPr algn="l">
              <a:lnSpc>
                <a:spcPct val="110000"/>
              </a:lnSpc>
            </a:pPr>
            <a:r>
              <a:rPr sz="2800" b="1">
                <a:solidFill>
                  <a:srgbClr val="17181A"/>
                </a:solidFill>
                <a:latin typeface="Century Schoolbook"/>
                <a:ea typeface="Yu Gothic"/>
              </a:rPr>
              <a:t>使い方</a:t>
            </a:r>
          </a:p>
        </p:txBody>
      </p:sp>
      <p:cxnSp>
        <p:nvCxnSpPr>
          <p:cNvPr id="4" name="Connector 3"/>
          <p:cNvCxnSpPr/>
          <p:nvPr/>
        </p:nvCxnSpPr>
        <p:spPr>
          <a:xfrm>
            <a:off x="548640" y="1508760"/>
            <a:ext cx="11094415" cy="0"/>
          </a:xfrm>
          <a:prstGeom prst="line">
            <a:avLst/>
          </a:prstGeom>
          <a:ln w="9525">
            <a:solidFill>
              <a:srgbClr val="DDDCD8"/>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48640" y="1783080"/>
            <a:ext cx="10789920" cy="640080"/>
          </a:xfrm>
          <a:prstGeom prst="rect">
            <a:avLst/>
          </a:prstGeom>
          <a:noFill/>
        </p:spPr>
        <p:txBody>
          <a:bodyPr wrap="square" anchor="t" lIns="0" rIns="0" tIns="0" bIns="0">
            <a:spAutoFit/>
          </a:bodyPr>
          <a:lstStyle/>
          <a:p>
            <a:pPr algn="l">
              <a:lnSpc>
                <a:spcPct val="130000"/>
              </a:lnSpc>
            </a:pPr>
            <a:r>
              <a:rPr sz="1400" b="0">
                <a:solidFill>
                  <a:srgbClr val="55585D"/>
                </a:solidFill>
                <a:latin typeface="Calibri"/>
                <a:ea typeface="Yu Gothic"/>
              </a:rPr>
              <a:t>全部で5つの、空欄のフォーマットです。書き方・考え方は、書籍の本文に書いてあります。</a:t>
            </a:r>
          </a:p>
        </p:txBody>
      </p:sp>
      <p:sp>
        <p:nvSpPr>
          <p:cNvPr id="6" name="Rectangle 5"/>
          <p:cNvSpPr/>
          <p:nvPr/>
        </p:nvSpPr>
        <p:spPr>
          <a:xfrm>
            <a:off x="548640" y="2689860"/>
            <a:ext cx="201168" cy="201168"/>
          </a:xfrm>
          <a:prstGeom prst="rect">
            <a:avLst/>
          </a:prstGeom>
          <a:solidFill>
            <a:srgbClr val="FFFFFF"/>
          </a:solidFill>
          <a:ln w="19050">
            <a:solidFill>
              <a:srgbClr val="7E243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86968" y="2651760"/>
            <a:ext cx="10241280" cy="365760"/>
          </a:xfrm>
          <a:prstGeom prst="rect">
            <a:avLst/>
          </a:prstGeom>
          <a:noFill/>
        </p:spPr>
        <p:txBody>
          <a:bodyPr wrap="square" anchor="t" lIns="0" rIns="0" tIns="0" bIns="0">
            <a:spAutoFit/>
          </a:bodyPr>
          <a:lstStyle/>
          <a:p>
            <a:pPr algn="l">
              <a:lnSpc>
                <a:spcPct val="110000"/>
              </a:lnSpc>
            </a:pPr>
            <a:r>
              <a:rPr sz="1500" b="0">
                <a:solidFill>
                  <a:srgbClr val="17181A"/>
                </a:solidFill>
                <a:latin typeface="Calibri"/>
                <a:ea typeface="Yu Gothic"/>
              </a:rPr>
              <a:t>① 要件定義書　―　採用するポジションの条件を、部門と採用担当ですり合わせる</a:t>
            </a:r>
          </a:p>
        </p:txBody>
      </p:sp>
      <p:sp>
        <p:nvSpPr>
          <p:cNvPr id="8" name="Rectangle 7"/>
          <p:cNvSpPr/>
          <p:nvPr/>
        </p:nvSpPr>
        <p:spPr>
          <a:xfrm>
            <a:off x="548640" y="3256788"/>
            <a:ext cx="201168" cy="201168"/>
          </a:xfrm>
          <a:prstGeom prst="rect">
            <a:avLst/>
          </a:prstGeom>
          <a:solidFill>
            <a:srgbClr val="FFFFFF"/>
          </a:solidFill>
          <a:ln w="19050">
            <a:solidFill>
              <a:srgbClr val="7E243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86968" y="3218688"/>
            <a:ext cx="10241280" cy="365760"/>
          </a:xfrm>
          <a:prstGeom prst="rect">
            <a:avLst/>
          </a:prstGeom>
          <a:noFill/>
        </p:spPr>
        <p:txBody>
          <a:bodyPr wrap="square" anchor="t" lIns="0" rIns="0" tIns="0" bIns="0">
            <a:spAutoFit/>
          </a:bodyPr>
          <a:lstStyle/>
          <a:p>
            <a:pPr algn="l">
              <a:lnSpc>
                <a:spcPct val="110000"/>
              </a:lnSpc>
            </a:pPr>
            <a:r>
              <a:rPr sz="1500" b="0">
                <a:solidFill>
                  <a:srgbClr val="17181A"/>
                </a:solidFill>
                <a:latin typeface="Calibri"/>
                <a:ea typeface="Yu Gothic"/>
              </a:rPr>
              <a:t>② ヒアリングシート　―　経営者・人事責任者に「活躍する人」を聞き出す</a:t>
            </a:r>
          </a:p>
        </p:txBody>
      </p:sp>
      <p:sp>
        <p:nvSpPr>
          <p:cNvPr id="10" name="Rectangle 9"/>
          <p:cNvSpPr/>
          <p:nvPr/>
        </p:nvSpPr>
        <p:spPr>
          <a:xfrm>
            <a:off x="548640" y="3823716"/>
            <a:ext cx="201168" cy="201168"/>
          </a:xfrm>
          <a:prstGeom prst="rect">
            <a:avLst/>
          </a:prstGeom>
          <a:solidFill>
            <a:srgbClr val="FFFFFF"/>
          </a:solidFill>
          <a:ln w="19050">
            <a:solidFill>
              <a:srgbClr val="7E243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86968" y="3785616"/>
            <a:ext cx="10241280" cy="365760"/>
          </a:xfrm>
          <a:prstGeom prst="rect">
            <a:avLst/>
          </a:prstGeom>
          <a:noFill/>
        </p:spPr>
        <p:txBody>
          <a:bodyPr wrap="square" anchor="t" lIns="0" rIns="0" tIns="0" bIns="0">
            <a:spAutoFit/>
          </a:bodyPr>
          <a:lstStyle/>
          <a:p>
            <a:pPr algn="l">
              <a:lnSpc>
                <a:spcPct val="110000"/>
              </a:lnSpc>
            </a:pPr>
            <a:r>
              <a:rPr sz="1500" b="0">
                <a:solidFill>
                  <a:srgbClr val="17181A"/>
                </a:solidFill>
                <a:latin typeface="Calibri"/>
                <a:ea typeface="Yu Gothic"/>
              </a:rPr>
              <a:t>③ 書類選考のチェックシート　―　書類で見る点をそろえる</a:t>
            </a:r>
          </a:p>
        </p:txBody>
      </p:sp>
      <p:sp>
        <p:nvSpPr>
          <p:cNvPr id="12" name="Rectangle 11"/>
          <p:cNvSpPr/>
          <p:nvPr/>
        </p:nvSpPr>
        <p:spPr>
          <a:xfrm>
            <a:off x="548640" y="4390644"/>
            <a:ext cx="201168" cy="201168"/>
          </a:xfrm>
          <a:prstGeom prst="rect">
            <a:avLst/>
          </a:prstGeom>
          <a:solidFill>
            <a:srgbClr val="FFFFFF"/>
          </a:solidFill>
          <a:ln w="19050">
            <a:solidFill>
              <a:srgbClr val="7E243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86968" y="4352544"/>
            <a:ext cx="10241280" cy="365760"/>
          </a:xfrm>
          <a:prstGeom prst="rect">
            <a:avLst/>
          </a:prstGeom>
          <a:noFill/>
        </p:spPr>
        <p:txBody>
          <a:bodyPr wrap="square" anchor="t" lIns="0" rIns="0" tIns="0" bIns="0">
            <a:spAutoFit/>
          </a:bodyPr>
          <a:lstStyle/>
          <a:p>
            <a:pPr algn="l">
              <a:lnSpc>
                <a:spcPct val="110000"/>
              </a:lnSpc>
            </a:pPr>
            <a:r>
              <a:rPr sz="1500" b="0">
                <a:solidFill>
                  <a:srgbClr val="17181A"/>
                </a:solidFill>
                <a:latin typeface="Calibri"/>
                <a:ea typeface="Yu Gothic"/>
              </a:rPr>
              <a:t>④ 面接評価シート　―　三つの視点で、面接の記録を残す</a:t>
            </a:r>
          </a:p>
        </p:txBody>
      </p:sp>
      <p:sp>
        <p:nvSpPr>
          <p:cNvPr id="14" name="Rectangle 13"/>
          <p:cNvSpPr/>
          <p:nvPr/>
        </p:nvSpPr>
        <p:spPr>
          <a:xfrm>
            <a:off x="548640" y="4957572"/>
            <a:ext cx="201168" cy="201168"/>
          </a:xfrm>
          <a:prstGeom prst="rect">
            <a:avLst/>
          </a:prstGeom>
          <a:solidFill>
            <a:srgbClr val="FFFFFF"/>
          </a:solidFill>
          <a:ln w="19050">
            <a:solidFill>
              <a:srgbClr val="7E243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86968" y="4919472"/>
            <a:ext cx="10241280" cy="365760"/>
          </a:xfrm>
          <a:prstGeom prst="rect">
            <a:avLst/>
          </a:prstGeom>
          <a:noFill/>
        </p:spPr>
        <p:txBody>
          <a:bodyPr wrap="square" anchor="t" lIns="0" rIns="0" tIns="0" bIns="0">
            <a:spAutoFit/>
          </a:bodyPr>
          <a:lstStyle/>
          <a:p>
            <a:pPr algn="l">
              <a:lnSpc>
                <a:spcPct val="110000"/>
              </a:lnSpc>
            </a:pPr>
            <a:r>
              <a:rPr sz="1500" b="0">
                <a:solidFill>
                  <a:srgbClr val="17181A"/>
                </a:solidFill>
                <a:latin typeface="Calibri"/>
                <a:ea typeface="Yu Gothic"/>
              </a:rPr>
              <a:t>⑤ 導入のレビューチェックリスト　―　基準を現場に渡す前に確認する</a:t>
            </a:r>
          </a:p>
        </p:txBody>
      </p:sp>
      <p:sp>
        <p:nvSpPr>
          <p:cNvPr id="16" name="TextBox 15"/>
          <p:cNvSpPr txBox="1"/>
          <p:nvPr/>
        </p:nvSpPr>
        <p:spPr>
          <a:xfrm>
            <a:off x="548640" y="5760720"/>
            <a:ext cx="10515600" cy="731520"/>
          </a:xfrm>
          <a:prstGeom prst="rect">
            <a:avLst/>
          </a:prstGeom>
          <a:noFill/>
        </p:spPr>
        <p:txBody>
          <a:bodyPr wrap="square" anchor="t" lIns="0" rIns="0" tIns="0" bIns="0">
            <a:spAutoFit/>
          </a:bodyPr>
          <a:lstStyle/>
          <a:p>
            <a:pPr algn="l">
              <a:lnSpc>
                <a:spcPct val="140000"/>
              </a:lnSpc>
            </a:pPr>
            <a:r>
              <a:rPr sz="1100" b="0">
                <a:solidFill>
                  <a:srgbClr val="8B8E93"/>
                </a:solidFill>
                <a:latin typeface="Calibri"/>
                <a:ea typeface="Yu Gothic"/>
              </a:rPr>
              <a:t>各ページの右上に、書籍の該当する章・節を示しています。埋める前に、そこを読んでください。</a:t>
            </a:r>
          </a:p>
        </p:txBody>
      </p:sp>
      <p:sp>
        <p:nvSpPr>
          <p:cNvPr id="17" name="TextBox 16"/>
          <p:cNvSpPr txBox="1"/>
          <p:nvPr/>
        </p:nvSpPr>
        <p:spPr>
          <a:xfrm>
            <a:off x="548640" y="6492240"/>
            <a:ext cx="5486400" cy="274320"/>
          </a:xfrm>
          <a:prstGeom prst="rect">
            <a:avLst/>
          </a:prstGeom>
          <a:noFill/>
        </p:spPr>
        <p:txBody>
          <a:bodyPr wrap="square" anchor="t" lIns="0" rIns="0" tIns="0" bIns="0">
            <a:spAutoFit/>
          </a:bodyPr>
          <a:lstStyle/>
          <a:p>
            <a:pPr algn="l">
              <a:lnSpc>
                <a:spcPct val="110000"/>
              </a:lnSpc>
            </a:pPr>
            <a:r>
              <a:rPr sz="850" b="0">
                <a:solidFill>
                  <a:srgbClr val="8B8E93"/>
                </a:solidFill>
                <a:latin typeface="Calibri"/>
                <a:ea typeface="Yu Gothic"/>
              </a:rPr>
              <a:t>採用評価設計 読者特典 ／ JUDGMENT BY DESIGN</a:t>
            </a:r>
          </a:p>
        </p:txBody>
      </p:sp>
      <p:sp>
        <p:nvSpPr>
          <p:cNvPr id="18" name="TextBox 17"/>
          <p:cNvSpPr txBox="1"/>
          <p:nvPr/>
        </p:nvSpPr>
        <p:spPr>
          <a:xfrm>
            <a:off x="10271455" y="6492240"/>
            <a:ext cx="1371600" cy="274320"/>
          </a:xfrm>
          <a:prstGeom prst="rect">
            <a:avLst/>
          </a:prstGeom>
          <a:noFill/>
        </p:spPr>
        <p:txBody>
          <a:bodyPr wrap="square" anchor="t" lIns="0" rIns="0" tIns="0" bIns="0">
            <a:spAutoFit/>
          </a:bodyPr>
          <a:lstStyle/>
          <a:p>
            <a:pPr algn="r">
              <a:lnSpc>
                <a:spcPct val="110000"/>
              </a:lnSpc>
            </a:pPr>
            <a:r>
              <a:rPr sz="850" b="0">
                <a:solidFill>
                  <a:srgbClr val="8B8E93"/>
                </a:solidFill>
                <a:latin typeface="Calibri"/>
                <a:ea typeface="Yu Gothic"/>
              </a:rPr>
              <a:t>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48640" y="502920"/>
            <a:ext cx="7315200" cy="320040"/>
          </a:xfrm>
          <a:prstGeom prst="rect">
            <a:avLst/>
          </a:prstGeom>
          <a:noFill/>
        </p:spPr>
        <p:txBody>
          <a:bodyPr wrap="square" anchor="t" lIns="0" rIns="0" tIns="0" bIns="0">
            <a:spAutoFit/>
          </a:bodyPr>
          <a:lstStyle/>
          <a:p>
            <a:pPr algn="l">
              <a:lnSpc>
                <a:spcPct val="110000"/>
              </a:lnSpc>
            </a:pPr>
            <a:r>
              <a:rPr sz="1100" b="1">
                <a:solidFill>
                  <a:srgbClr val="7E2430"/>
                </a:solidFill>
                <a:latin typeface="Calibri"/>
                <a:ea typeface="Yu Gothic"/>
              </a:rPr>
              <a:t>01 / TEMPLATE</a:t>
            </a:r>
          </a:p>
        </p:txBody>
      </p:sp>
      <p:sp>
        <p:nvSpPr>
          <p:cNvPr id="3" name="TextBox 2"/>
          <p:cNvSpPr txBox="1"/>
          <p:nvPr/>
        </p:nvSpPr>
        <p:spPr>
          <a:xfrm>
            <a:off x="7985455" y="530352"/>
            <a:ext cx="3657600" cy="274320"/>
          </a:xfrm>
          <a:prstGeom prst="rect">
            <a:avLst/>
          </a:prstGeom>
          <a:noFill/>
        </p:spPr>
        <p:txBody>
          <a:bodyPr wrap="square" anchor="t" lIns="0" rIns="0" tIns="0" bIns="0">
            <a:spAutoFit/>
          </a:bodyPr>
          <a:lstStyle/>
          <a:p>
            <a:pPr algn="r">
              <a:lnSpc>
                <a:spcPct val="110000"/>
              </a:lnSpc>
            </a:pPr>
            <a:r>
              <a:rPr sz="1050" b="0">
                <a:solidFill>
                  <a:srgbClr val="8B8E93"/>
                </a:solidFill>
                <a:latin typeface="Calibri"/>
                <a:ea typeface="Yu Gothic"/>
              </a:rPr>
              <a:t>書籍　第5章 5-1・5-2</a:t>
            </a:r>
          </a:p>
        </p:txBody>
      </p:sp>
      <p:sp>
        <p:nvSpPr>
          <p:cNvPr id="4" name="TextBox 3"/>
          <p:cNvSpPr txBox="1"/>
          <p:nvPr/>
        </p:nvSpPr>
        <p:spPr>
          <a:xfrm>
            <a:off x="548640" y="822960"/>
            <a:ext cx="10515600" cy="640080"/>
          </a:xfrm>
          <a:prstGeom prst="rect">
            <a:avLst/>
          </a:prstGeom>
          <a:noFill/>
        </p:spPr>
        <p:txBody>
          <a:bodyPr wrap="square" anchor="t" lIns="0" rIns="0" tIns="0" bIns="0">
            <a:spAutoFit/>
          </a:bodyPr>
          <a:lstStyle/>
          <a:p>
            <a:pPr algn="l">
              <a:lnSpc>
                <a:spcPct val="110000"/>
              </a:lnSpc>
            </a:pPr>
            <a:r>
              <a:rPr sz="2800" b="1">
                <a:solidFill>
                  <a:srgbClr val="17181A"/>
                </a:solidFill>
                <a:latin typeface="Century Schoolbook"/>
                <a:ea typeface="Yu Gothic"/>
              </a:rPr>
              <a:t>要件定義書</a:t>
            </a:r>
          </a:p>
        </p:txBody>
      </p:sp>
      <p:cxnSp>
        <p:nvCxnSpPr>
          <p:cNvPr id="5" name="Connector 4"/>
          <p:cNvCxnSpPr/>
          <p:nvPr/>
        </p:nvCxnSpPr>
        <p:spPr>
          <a:xfrm>
            <a:off x="548640" y="1508760"/>
            <a:ext cx="11094415" cy="0"/>
          </a:xfrm>
          <a:prstGeom prst="line">
            <a:avLst/>
          </a:prstGeom>
          <a:ln w="9525">
            <a:solidFill>
              <a:srgbClr val="DDDCD8"/>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48640" y="1691640"/>
            <a:ext cx="10789920" cy="457200"/>
          </a:xfrm>
          <a:prstGeom prst="rect">
            <a:avLst/>
          </a:prstGeom>
          <a:noFill/>
        </p:spPr>
        <p:txBody>
          <a:bodyPr wrap="square" anchor="t" lIns="0" rIns="0" tIns="0" bIns="0">
            <a:spAutoFit/>
          </a:bodyPr>
          <a:lstStyle/>
          <a:p>
            <a:pPr algn="l">
              <a:lnSpc>
                <a:spcPct val="110000"/>
              </a:lnSpc>
            </a:pPr>
            <a:r>
              <a:rPr sz="1250" b="0">
                <a:solidFill>
                  <a:srgbClr val="55585D"/>
                </a:solidFill>
                <a:latin typeface="Calibri"/>
                <a:ea typeface="Yu Gothic"/>
              </a:rPr>
              <a:t>自社の言葉で埋めてください。書き方は、右上の書籍の章を読んでください。</a:t>
            </a:r>
          </a:p>
        </p:txBody>
      </p:sp>
      <p:graphicFrame>
        <p:nvGraphicFramePr>
          <p:cNvPr id="7" name="Table 6"/>
          <p:cNvGraphicFramePr>
            <a:graphicFrameLocks noGrp="1"/>
          </p:cNvGraphicFramePr>
          <p:nvPr/>
        </p:nvGraphicFramePr>
        <p:xfrm>
          <a:off x="548640" y="2194560"/>
          <a:ext cx="11094415" cy="3931920"/>
        </p:xfrm>
        <a:graphic>
          <a:graphicData uri="http://schemas.openxmlformats.org/drawingml/2006/table">
            <a:tbl>
              <a:tblPr>
                <a:tableStyleId>{5C22544A-7EE6-4342-B048-85BDC9FD1C3A}</a:tableStyleId>
              </a:tblPr>
              <a:tblGrid>
                <a:gridCol w="2377440"/>
                <a:gridCol w="8716975"/>
              </a:tblGrid>
              <a:tr h="411480">
                <a:tc>
                  <a:txBody>
                    <a:bodyPr/>
                    <a:lstStyle/>
                    <a:p>
                      <a:r>
                        <a:rPr sz="1100" b="1">
                          <a:solidFill>
                            <a:srgbClr val="FFFFFF"/>
                          </a:solidFill>
                          <a:latin typeface="Calibri"/>
                          <a:ea typeface="Yu Gothic"/>
                        </a:rPr>
                        <a:t>区分</a:t>
                      </a:r>
                    </a:p>
                  </a:txBody>
                  <a:tcPr marL="73152" marR="73152" marT="36576" marB="36576" anchor="ctr">
                    <a:solidFill>
                      <a:srgbClr val="17181A"/>
                    </a:solidFill>
                  </a:tcPr>
                </a:tc>
                <a:tc>
                  <a:txBody>
                    <a:bodyPr/>
                    <a:lstStyle/>
                    <a:p>
                      <a:r>
                        <a:rPr sz="1100" b="1">
                          <a:solidFill>
                            <a:srgbClr val="FFFFFF"/>
                          </a:solidFill>
                          <a:latin typeface="Calibri"/>
                          <a:ea typeface="Yu Gothic"/>
                        </a:rPr>
                        <a:t>記入する項目</a:t>
                      </a:r>
                    </a:p>
                  </a:txBody>
                  <a:tcPr marL="73152" marR="73152" marT="36576" marB="36576" anchor="ctr">
                    <a:solidFill>
                      <a:srgbClr val="17181A"/>
                    </a:solidFill>
                  </a:tcPr>
                </a:tc>
              </a:tr>
              <a:tr h="502920">
                <a:tc>
                  <a:txBody>
                    <a:bodyPr/>
                    <a:lstStyle/>
                    <a:p>
                      <a:r>
                        <a:rPr sz="1050" b="1">
                          <a:solidFill>
                            <a:srgbClr val="17181A"/>
                          </a:solidFill>
                          <a:latin typeface="Calibri"/>
                          <a:ea typeface="Yu Gothic"/>
                        </a:rPr>
                        <a:t>基本情報</a:t>
                      </a:r>
                    </a:p>
                  </a:txBody>
                  <a:tcPr marL="73152" marR="73152" marT="45720" marB="45720" anchor="ctr">
                    <a:solidFill>
                      <a:srgbClr val="FFFFFF"/>
                    </a:solidFill>
                    <a:lnB w="9525" cap="flat">
                      <a:solidFill>
                        <a:srgbClr val="DDDCD8"/>
                      </a:solidFill>
                    </a:lnB>
                  </a:tcPr>
                </a:tc>
                <a:tc>
                  <a:txBody>
                    <a:bodyPr/>
                    <a:lstStyle/>
                    <a:p>
                      <a:r>
                        <a:rPr sz="1050" b="0">
                          <a:solidFill>
                            <a:srgbClr val="8B8E93"/>
                          </a:solidFill>
                          <a:latin typeface="Calibri"/>
                          <a:ea typeface="Yu Gothic"/>
                        </a:rPr>
                        <a:t/>
                      </a:r>
                    </a:p>
                  </a:txBody>
                  <a:tcPr marL="73152" marR="73152" marT="45720" marB="45720" anchor="t">
                    <a:solidFill>
                      <a:srgbClr val="FFFFFF"/>
                    </a:solidFill>
                    <a:lnB w="9525" cap="flat">
                      <a:solidFill>
                        <a:srgbClr val="DDDCD8"/>
                      </a:solidFill>
                    </a:lnB>
                  </a:tcPr>
                </a:tc>
              </a:tr>
              <a:tr h="502920">
                <a:tc>
                  <a:txBody>
                    <a:bodyPr/>
                    <a:lstStyle/>
                    <a:p>
                      <a:r>
                        <a:rPr sz="1050" b="1">
                          <a:solidFill>
                            <a:srgbClr val="17181A"/>
                          </a:solidFill>
                          <a:latin typeface="Calibri"/>
                          <a:ea typeface="Yu Gothic"/>
                        </a:rPr>
                        <a:t>職務内容</a:t>
                      </a:r>
                    </a:p>
                  </a:txBody>
                  <a:tcPr marL="73152" marR="73152" marT="45720" marB="45720" anchor="ctr">
                    <a:solidFill>
                      <a:srgbClr val="FAFAF9"/>
                    </a:solidFill>
                    <a:lnB w="9525" cap="flat">
                      <a:solidFill>
                        <a:srgbClr val="DDDCD8"/>
                      </a:solidFill>
                    </a:lnB>
                  </a:tcPr>
                </a:tc>
                <a:tc>
                  <a:txBody>
                    <a:bodyPr/>
                    <a:lstStyle/>
                    <a:p>
                      <a:r>
                        <a:rPr sz="1050" b="0">
                          <a:solidFill>
                            <a:srgbClr val="8B8E93"/>
                          </a:solidFill>
                          <a:latin typeface="Calibri"/>
                          <a:ea typeface="Yu Gothic"/>
                        </a:rPr>
                        <a:t/>
                      </a:r>
                    </a:p>
                  </a:txBody>
                  <a:tcPr marL="73152" marR="73152" marT="45720" marB="45720" anchor="t">
                    <a:solidFill>
                      <a:srgbClr val="FAFAF9"/>
                    </a:solidFill>
                    <a:lnB w="9525" cap="flat">
                      <a:solidFill>
                        <a:srgbClr val="DDDCD8"/>
                      </a:solidFill>
                    </a:lnB>
                  </a:tcPr>
                </a:tc>
              </a:tr>
              <a:tr h="502920">
                <a:tc>
                  <a:txBody>
                    <a:bodyPr/>
                    <a:lstStyle/>
                    <a:p>
                      <a:r>
                        <a:rPr sz="1050" b="1">
                          <a:solidFill>
                            <a:srgbClr val="17181A"/>
                          </a:solidFill>
                          <a:latin typeface="Calibri"/>
                          <a:ea typeface="Yu Gothic"/>
                        </a:rPr>
                        <a:t>必須スキル</a:t>
                      </a:r>
                    </a:p>
                  </a:txBody>
                  <a:tcPr marL="73152" marR="73152" marT="45720" marB="45720" anchor="ctr">
                    <a:solidFill>
                      <a:srgbClr val="FFFFFF"/>
                    </a:solidFill>
                    <a:lnB w="9525" cap="flat">
                      <a:solidFill>
                        <a:srgbClr val="DDDCD8"/>
                      </a:solidFill>
                    </a:lnB>
                  </a:tcPr>
                </a:tc>
                <a:tc>
                  <a:txBody>
                    <a:bodyPr/>
                    <a:lstStyle/>
                    <a:p>
                      <a:r>
                        <a:rPr sz="1050" b="0">
                          <a:solidFill>
                            <a:srgbClr val="8B8E93"/>
                          </a:solidFill>
                          <a:latin typeface="Calibri"/>
                          <a:ea typeface="Yu Gothic"/>
                        </a:rPr>
                        <a:t/>
                      </a:r>
                    </a:p>
                  </a:txBody>
                  <a:tcPr marL="73152" marR="73152" marT="45720" marB="45720" anchor="t">
                    <a:solidFill>
                      <a:srgbClr val="FFFFFF"/>
                    </a:solidFill>
                    <a:lnB w="9525" cap="flat">
                      <a:solidFill>
                        <a:srgbClr val="DDDCD8"/>
                      </a:solidFill>
                    </a:lnB>
                  </a:tcPr>
                </a:tc>
              </a:tr>
              <a:tr h="502920">
                <a:tc>
                  <a:txBody>
                    <a:bodyPr/>
                    <a:lstStyle/>
                    <a:p>
                      <a:r>
                        <a:rPr sz="1050" b="1">
                          <a:solidFill>
                            <a:srgbClr val="17181A"/>
                          </a:solidFill>
                          <a:latin typeface="Calibri"/>
                          <a:ea typeface="Yu Gothic"/>
                        </a:rPr>
                        <a:t>歓迎スキル</a:t>
                      </a:r>
                    </a:p>
                  </a:txBody>
                  <a:tcPr marL="73152" marR="73152" marT="45720" marB="45720" anchor="ctr">
                    <a:solidFill>
                      <a:srgbClr val="FAFAF9"/>
                    </a:solidFill>
                    <a:lnB w="9525" cap="flat">
                      <a:solidFill>
                        <a:srgbClr val="DDDCD8"/>
                      </a:solidFill>
                    </a:lnB>
                  </a:tcPr>
                </a:tc>
                <a:tc>
                  <a:txBody>
                    <a:bodyPr/>
                    <a:lstStyle/>
                    <a:p>
                      <a:r>
                        <a:rPr sz="1050" b="0">
                          <a:solidFill>
                            <a:srgbClr val="8B8E93"/>
                          </a:solidFill>
                          <a:latin typeface="Calibri"/>
                          <a:ea typeface="Yu Gothic"/>
                        </a:rPr>
                        <a:t/>
                      </a:r>
                    </a:p>
                  </a:txBody>
                  <a:tcPr marL="73152" marR="73152" marT="45720" marB="45720" anchor="t">
                    <a:solidFill>
                      <a:srgbClr val="FAFAF9"/>
                    </a:solidFill>
                    <a:lnB w="9525" cap="flat">
                      <a:solidFill>
                        <a:srgbClr val="DDDCD8"/>
                      </a:solidFill>
                    </a:lnB>
                  </a:tcPr>
                </a:tc>
              </a:tr>
              <a:tr h="502920">
                <a:tc>
                  <a:txBody>
                    <a:bodyPr/>
                    <a:lstStyle/>
                    <a:p>
                      <a:r>
                        <a:rPr sz="1050" b="1">
                          <a:solidFill>
                            <a:srgbClr val="17181A"/>
                          </a:solidFill>
                          <a:latin typeface="Calibri"/>
                          <a:ea typeface="Yu Gothic"/>
                        </a:rPr>
                        <a:t>求める人物像</a:t>
                      </a:r>
                    </a:p>
                  </a:txBody>
                  <a:tcPr marL="73152" marR="73152" marT="45720" marB="45720" anchor="ctr">
                    <a:solidFill>
                      <a:srgbClr val="FFFFFF"/>
                    </a:solidFill>
                    <a:lnB w="9525" cap="flat">
                      <a:solidFill>
                        <a:srgbClr val="DDDCD8"/>
                      </a:solidFill>
                    </a:lnB>
                  </a:tcPr>
                </a:tc>
                <a:tc>
                  <a:txBody>
                    <a:bodyPr/>
                    <a:lstStyle/>
                    <a:p>
                      <a:r>
                        <a:rPr sz="1050" b="0">
                          <a:solidFill>
                            <a:srgbClr val="8B8E93"/>
                          </a:solidFill>
                          <a:latin typeface="Calibri"/>
                          <a:ea typeface="Yu Gothic"/>
                        </a:rPr>
                        <a:t/>
                      </a:r>
                    </a:p>
                  </a:txBody>
                  <a:tcPr marL="73152" marR="73152" marT="45720" marB="45720" anchor="t">
                    <a:solidFill>
                      <a:srgbClr val="FFFFFF"/>
                    </a:solidFill>
                    <a:lnB w="9525" cap="flat">
                      <a:solidFill>
                        <a:srgbClr val="DDDCD8"/>
                      </a:solidFill>
                    </a:lnB>
                  </a:tcPr>
                </a:tc>
              </a:tr>
              <a:tr h="502920">
                <a:tc>
                  <a:txBody>
                    <a:bodyPr/>
                    <a:lstStyle/>
                    <a:p>
                      <a:r>
                        <a:rPr sz="1050" b="1">
                          <a:solidFill>
                            <a:srgbClr val="17181A"/>
                          </a:solidFill>
                          <a:latin typeface="Calibri"/>
                          <a:ea typeface="Yu Gothic"/>
                        </a:rPr>
                        <a:t>処遇条件</a:t>
                      </a:r>
                    </a:p>
                  </a:txBody>
                  <a:tcPr marL="73152" marR="73152" marT="45720" marB="45720" anchor="ctr">
                    <a:solidFill>
                      <a:srgbClr val="FAFAF9"/>
                    </a:solidFill>
                    <a:lnB w="9525" cap="flat">
                      <a:solidFill>
                        <a:srgbClr val="DDDCD8"/>
                      </a:solidFill>
                    </a:lnB>
                  </a:tcPr>
                </a:tc>
                <a:tc>
                  <a:txBody>
                    <a:bodyPr/>
                    <a:lstStyle/>
                    <a:p>
                      <a:r>
                        <a:rPr sz="1050" b="0">
                          <a:solidFill>
                            <a:srgbClr val="8B8E93"/>
                          </a:solidFill>
                          <a:latin typeface="Calibri"/>
                          <a:ea typeface="Yu Gothic"/>
                        </a:rPr>
                        <a:t/>
                      </a:r>
                    </a:p>
                  </a:txBody>
                  <a:tcPr marL="73152" marR="73152" marT="45720" marB="45720" anchor="t">
                    <a:solidFill>
                      <a:srgbClr val="FAFAF9"/>
                    </a:solidFill>
                    <a:lnB w="9525" cap="flat">
                      <a:solidFill>
                        <a:srgbClr val="DDDCD8"/>
                      </a:solidFill>
                    </a:lnB>
                  </a:tcPr>
                </a:tc>
              </a:tr>
              <a:tr h="502920">
                <a:tc>
                  <a:txBody>
                    <a:bodyPr/>
                    <a:lstStyle/>
                    <a:p>
                      <a:r>
                        <a:rPr sz="1050" b="1">
                          <a:solidFill>
                            <a:srgbClr val="17181A"/>
                          </a:solidFill>
                          <a:latin typeface="Calibri"/>
                          <a:ea typeface="Yu Gothic"/>
                        </a:rPr>
                        <a:t>募集背景と魅力</a:t>
                      </a:r>
                    </a:p>
                  </a:txBody>
                  <a:tcPr marL="73152" marR="73152" marT="45720" marB="45720" anchor="ctr">
                    <a:solidFill>
                      <a:srgbClr val="FFFFFF"/>
                    </a:solidFill>
                    <a:lnB w="9525" cap="flat">
                      <a:solidFill>
                        <a:srgbClr val="DDDCD8"/>
                      </a:solidFill>
                    </a:lnB>
                  </a:tcPr>
                </a:tc>
                <a:tc>
                  <a:txBody>
                    <a:bodyPr/>
                    <a:lstStyle/>
                    <a:p>
                      <a:r>
                        <a:rPr sz="1050" b="0">
                          <a:solidFill>
                            <a:srgbClr val="8B8E93"/>
                          </a:solidFill>
                          <a:latin typeface="Calibri"/>
                          <a:ea typeface="Yu Gothic"/>
                        </a:rPr>
                        <a:t/>
                      </a:r>
                    </a:p>
                  </a:txBody>
                  <a:tcPr marL="73152" marR="73152" marT="45720" marB="45720" anchor="t">
                    <a:solidFill>
                      <a:srgbClr val="FFFFFF"/>
                    </a:solidFill>
                    <a:lnB w="9525" cap="flat">
                      <a:solidFill>
                        <a:srgbClr val="DDDCD8"/>
                      </a:solidFill>
                    </a:lnB>
                  </a:tcPr>
                </a:tc>
              </a:tr>
            </a:tbl>
          </a:graphicData>
        </a:graphic>
      </p:graphicFrame>
      <p:sp>
        <p:nvSpPr>
          <p:cNvPr id="8" name="TextBox 7"/>
          <p:cNvSpPr txBox="1"/>
          <p:nvPr/>
        </p:nvSpPr>
        <p:spPr>
          <a:xfrm>
            <a:off x="548640" y="6492240"/>
            <a:ext cx="5486400" cy="274320"/>
          </a:xfrm>
          <a:prstGeom prst="rect">
            <a:avLst/>
          </a:prstGeom>
          <a:noFill/>
        </p:spPr>
        <p:txBody>
          <a:bodyPr wrap="square" anchor="t" lIns="0" rIns="0" tIns="0" bIns="0">
            <a:spAutoFit/>
          </a:bodyPr>
          <a:lstStyle/>
          <a:p>
            <a:pPr algn="l">
              <a:lnSpc>
                <a:spcPct val="110000"/>
              </a:lnSpc>
            </a:pPr>
            <a:r>
              <a:rPr sz="850" b="0">
                <a:solidFill>
                  <a:srgbClr val="8B8E93"/>
                </a:solidFill>
                <a:latin typeface="Calibri"/>
                <a:ea typeface="Yu Gothic"/>
              </a:rPr>
              <a:t>採用評価設計 読者特典 ／ JUDGMENT BY DESIGN</a:t>
            </a:r>
          </a:p>
        </p:txBody>
      </p:sp>
      <p:sp>
        <p:nvSpPr>
          <p:cNvPr id="9" name="TextBox 8"/>
          <p:cNvSpPr txBox="1"/>
          <p:nvPr/>
        </p:nvSpPr>
        <p:spPr>
          <a:xfrm>
            <a:off x="10271455" y="6492240"/>
            <a:ext cx="1371600" cy="274320"/>
          </a:xfrm>
          <a:prstGeom prst="rect">
            <a:avLst/>
          </a:prstGeom>
          <a:noFill/>
        </p:spPr>
        <p:txBody>
          <a:bodyPr wrap="square" anchor="t" lIns="0" rIns="0" tIns="0" bIns="0">
            <a:spAutoFit/>
          </a:bodyPr>
          <a:lstStyle/>
          <a:p>
            <a:pPr algn="r">
              <a:lnSpc>
                <a:spcPct val="110000"/>
              </a:lnSpc>
            </a:pPr>
            <a:r>
              <a:rPr sz="850" b="0">
                <a:solidFill>
                  <a:srgbClr val="8B8E93"/>
                </a:solidFill>
                <a:latin typeface="Calibri"/>
                <a:ea typeface="Yu Gothic"/>
              </a:rPr>
              <a:t>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48640" y="502920"/>
            <a:ext cx="7315200" cy="320040"/>
          </a:xfrm>
          <a:prstGeom prst="rect">
            <a:avLst/>
          </a:prstGeom>
          <a:noFill/>
        </p:spPr>
        <p:txBody>
          <a:bodyPr wrap="square" anchor="t" lIns="0" rIns="0" tIns="0" bIns="0">
            <a:spAutoFit/>
          </a:bodyPr>
          <a:lstStyle/>
          <a:p>
            <a:pPr algn="l">
              <a:lnSpc>
                <a:spcPct val="110000"/>
              </a:lnSpc>
            </a:pPr>
            <a:r>
              <a:rPr sz="1100" b="1">
                <a:solidFill>
                  <a:srgbClr val="7E2430"/>
                </a:solidFill>
                <a:latin typeface="Calibri"/>
                <a:ea typeface="Yu Gothic"/>
              </a:rPr>
              <a:t>02 / TEMPLATE</a:t>
            </a:r>
          </a:p>
        </p:txBody>
      </p:sp>
      <p:sp>
        <p:nvSpPr>
          <p:cNvPr id="3" name="TextBox 2"/>
          <p:cNvSpPr txBox="1"/>
          <p:nvPr/>
        </p:nvSpPr>
        <p:spPr>
          <a:xfrm>
            <a:off x="7985455" y="530352"/>
            <a:ext cx="3657600" cy="274320"/>
          </a:xfrm>
          <a:prstGeom prst="rect">
            <a:avLst/>
          </a:prstGeom>
          <a:noFill/>
        </p:spPr>
        <p:txBody>
          <a:bodyPr wrap="square" anchor="t" lIns="0" rIns="0" tIns="0" bIns="0">
            <a:spAutoFit/>
          </a:bodyPr>
          <a:lstStyle/>
          <a:p>
            <a:pPr algn="r">
              <a:lnSpc>
                <a:spcPct val="110000"/>
              </a:lnSpc>
            </a:pPr>
            <a:r>
              <a:rPr sz="1050" b="0">
                <a:solidFill>
                  <a:srgbClr val="8B8E93"/>
                </a:solidFill>
                <a:latin typeface="Calibri"/>
                <a:ea typeface="Yu Gothic"/>
              </a:rPr>
              <a:t>書籍　第12章 12-2</a:t>
            </a:r>
          </a:p>
        </p:txBody>
      </p:sp>
      <p:sp>
        <p:nvSpPr>
          <p:cNvPr id="4" name="TextBox 3"/>
          <p:cNvSpPr txBox="1"/>
          <p:nvPr/>
        </p:nvSpPr>
        <p:spPr>
          <a:xfrm>
            <a:off x="548640" y="822960"/>
            <a:ext cx="10515600" cy="640080"/>
          </a:xfrm>
          <a:prstGeom prst="rect">
            <a:avLst/>
          </a:prstGeom>
          <a:noFill/>
        </p:spPr>
        <p:txBody>
          <a:bodyPr wrap="square" anchor="t" lIns="0" rIns="0" tIns="0" bIns="0">
            <a:spAutoFit/>
          </a:bodyPr>
          <a:lstStyle/>
          <a:p>
            <a:pPr algn="l">
              <a:lnSpc>
                <a:spcPct val="110000"/>
              </a:lnSpc>
            </a:pPr>
            <a:r>
              <a:rPr sz="2800" b="1">
                <a:solidFill>
                  <a:srgbClr val="17181A"/>
                </a:solidFill>
                <a:latin typeface="Century Schoolbook"/>
                <a:ea typeface="Yu Gothic"/>
              </a:rPr>
              <a:t>ヒアリングシート</a:t>
            </a:r>
          </a:p>
        </p:txBody>
      </p:sp>
      <p:cxnSp>
        <p:nvCxnSpPr>
          <p:cNvPr id="5" name="Connector 4"/>
          <p:cNvCxnSpPr/>
          <p:nvPr/>
        </p:nvCxnSpPr>
        <p:spPr>
          <a:xfrm>
            <a:off x="548640" y="1508760"/>
            <a:ext cx="11094415" cy="0"/>
          </a:xfrm>
          <a:prstGeom prst="line">
            <a:avLst/>
          </a:prstGeom>
          <a:ln w="9525">
            <a:solidFill>
              <a:srgbClr val="DDDCD8"/>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48640" y="1691640"/>
            <a:ext cx="10789920" cy="457200"/>
          </a:xfrm>
          <a:prstGeom prst="rect">
            <a:avLst/>
          </a:prstGeom>
          <a:noFill/>
        </p:spPr>
        <p:txBody>
          <a:bodyPr wrap="square" anchor="t" lIns="0" rIns="0" tIns="0" bIns="0">
            <a:spAutoFit/>
          </a:bodyPr>
          <a:lstStyle/>
          <a:p>
            <a:pPr algn="l">
              <a:lnSpc>
                <a:spcPct val="110000"/>
              </a:lnSpc>
            </a:pPr>
            <a:r>
              <a:rPr sz="1250" b="0">
                <a:solidFill>
                  <a:srgbClr val="55585D"/>
                </a:solidFill>
                <a:latin typeface="Calibri"/>
                <a:ea typeface="Yu Gothic"/>
              </a:rPr>
              <a:t>経営者・人事責任者に、1〜2回のヒアリングで埋めます。個人名は伏せてかまいません。</a:t>
            </a:r>
          </a:p>
        </p:txBody>
      </p:sp>
      <p:graphicFrame>
        <p:nvGraphicFramePr>
          <p:cNvPr id="7" name="Table 6"/>
          <p:cNvGraphicFramePr>
            <a:graphicFrameLocks noGrp="1"/>
          </p:cNvGraphicFramePr>
          <p:nvPr/>
        </p:nvGraphicFramePr>
        <p:xfrm>
          <a:off x="548640" y="2194560"/>
          <a:ext cx="11094415" cy="3611880"/>
        </p:xfrm>
        <a:graphic>
          <a:graphicData uri="http://schemas.openxmlformats.org/drawingml/2006/table">
            <a:tbl>
              <a:tblPr>
                <a:tableStyleId>{5C22544A-7EE6-4342-B048-85BDC9FD1C3A}</a:tableStyleId>
              </a:tblPr>
              <a:tblGrid>
                <a:gridCol w="3108960"/>
                <a:gridCol w="7985455"/>
              </a:tblGrid>
              <a:tr h="411480">
                <a:tc>
                  <a:txBody>
                    <a:bodyPr/>
                    <a:lstStyle/>
                    <a:p>
                      <a:r>
                        <a:rPr sz="1100" b="1">
                          <a:solidFill>
                            <a:srgbClr val="FFFFFF"/>
                          </a:solidFill>
                          <a:latin typeface="Calibri"/>
                          <a:ea typeface="Yu Gothic"/>
                        </a:rPr>
                        <a:t>確認項目</a:t>
                      </a:r>
                    </a:p>
                  </a:txBody>
                  <a:tcPr marL="73152" marR="73152" marT="36576" marB="36576" anchor="ctr">
                    <a:solidFill>
                      <a:srgbClr val="17181A"/>
                    </a:solidFill>
                  </a:tcPr>
                </a:tc>
                <a:tc>
                  <a:txBody>
                    <a:bodyPr/>
                    <a:lstStyle/>
                    <a:p>
                      <a:r>
                        <a:rPr sz="1100" b="1">
                          <a:solidFill>
                            <a:srgbClr val="FFFFFF"/>
                          </a:solidFill>
                          <a:latin typeface="Calibri"/>
                          <a:ea typeface="Yu Gothic"/>
                        </a:rPr>
                        <a:t>聞き取った内容</a:t>
                      </a:r>
                    </a:p>
                  </a:txBody>
                  <a:tcPr marL="73152" marR="73152" marT="36576" marB="36576" anchor="ctr">
                    <a:solidFill>
                      <a:srgbClr val="17181A"/>
                    </a:solidFill>
                  </a:tcPr>
                </a:tc>
              </a:tr>
              <a:tr h="640080">
                <a:tc>
                  <a:txBody>
                    <a:bodyPr/>
                    <a:lstStyle/>
                    <a:p>
                      <a:r>
                        <a:rPr sz="1050" b="1">
                          <a:solidFill>
                            <a:srgbClr val="17181A"/>
                          </a:solidFill>
                          <a:latin typeface="Calibri"/>
                          <a:ea typeface="Yu Gothic"/>
                        </a:rPr>
                        <a:t>経営理念の体系</a:t>
                      </a:r>
                    </a:p>
                  </a:txBody>
                  <a:tcPr marL="73152" marR="73152" marT="45720" marB="45720" anchor="ctr">
                    <a:solidFill>
                      <a:srgbClr val="FFFFFF"/>
                    </a:solidFill>
                    <a:lnB w="9525" cap="flat">
                      <a:solidFill>
                        <a:srgbClr val="DDDCD8"/>
                      </a:solidFill>
                    </a:lnB>
                  </a:tcPr>
                </a:tc>
                <a:tc>
                  <a:txBody>
                    <a:bodyPr/>
                    <a:lstStyle/>
                    <a:p>
                      <a:r>
                        <a:rPr sz="1050" b="0">
                          <a:solidFill>
                            <a:srgbClr val="8B8E93"/>
                          </a:solidFill>
                          <a:latin typeface="Calibri"/>
                          <a:ea typeface="Yu Gothic"/>
                        </a:rPr>
                        <a:t/>
                      </a:r>
                    </a:p>
                  </a:txBody>
                  <a:tcPr marL="73152" marR="73152" marT="45720" marB="45720" anchor="t">
                    <a:solidFill>
                      <a:srgbClr val="FFFFFF"/>
                    </a:solidFill>
                    <a:lnB w="9525" cap="flat">
                      <a:solidFill>
                        <a:srgbClr val="DDDCD8"/>
                      </a:solidFill>
                    </a:lnB>
                  </a:tcPr>
                </a:tc>
              </a:tr>
              <a:tr h="640080">
                <a:tc>
                  <a:txBody>
                    <a:bodyPr/>
                    <a:lstStyle/>
                    <a:p>
                      <a:r>
                        <a:rPr sz="1050" b="1">
                          <a:solidFill>
                            <a:srgbClr val="17181A"/>
                          </a:solidFill>
                          <a:latin typeface="Calibri"/>
                          <a:ea typeface="Yu Gothic"/>
                        </a:rPr>
                        <a:t>活躍している人のイメージ</a:t>
                      </a:r>
                    </a:p>
                  </a:txBody>
                  <a:tcPr marL="73152" marR="73152" marT="45720" marB="45720" anchor="ctr">
                    <a:solidFill>
                      <a:srgbClr val="FAFAF9"/>
                    </a:solidFill>
                    <a:lnB w="9525" cap="flat">
                      <a:solidFill>
                        <a:srgbClr val="DDDCD8"/>
                      </a:solidFill>
                    </a:lnB>
                  </a:tcPr>
                </a:tc>
                <a:tc>
                  <a:txBody>
                    <a:bodyPr/>
                    <a:lstStyle/>
                    <a:p>
                      <a:r>
                        <a:rPr sz="1050" b="0">
                          <a:solidFill>
                            <a:srgbClr val="8B8E93"/>
                          </a:solidFill>
                          <a:latin typeface="Calibri"/>
                          <a:ea typeface="Yu Gothic"/>
                        </a:rPr>
                        <a:t/>
                      </a:r>
                    </a:p>
                  </a:txBody>
                  <a:tcPr marL="73152" marR="73152" marT="45720" marB="45720" anchor="t">
                    <a:solidFill>
                      <a:srgbClr val="FAFAF9"/>
                    </a:solidFill>
                    <a:lnB w="9525" cap="flat">
                      <a:solidFill>
                        <a:srgbClr val="DDDCD8"/>
                      </a:solidFill>
                    </a:lnB>
                  </a:tcPr>
                </a:tc>
              </a:tr>
              <a:tr h="640080">
                <a:tc>
                  <a:txBody>
                    <a:bodyPr/>
                    <a:lstStyle/>
                    <a:p>
                      <a:r>
                        <a:rPr sz="1050" b="1">
                          <a:solidFill>
                            <a:srgbClr val="17181A"/>
                          </a:solidFill>
                          <a:latin typeface="Calibri"/>
                          <a:ea typeface="Yu Gothic"/>
                        </a:rPr>
                        <a:t>採用でつまずいている点</a:t>
                      </a:r>
                    </a:p>
                  </a:txBody>
                  <a:tcPr marL="73152" marR="73152" marT="45720" marB="45720" anchor="ctr">
                    <a:solidFill>
                      <a:srgbClr val="FFFFFF"/>
                    </a:solidFill>
                    <a:lnB w="9525" cap="flat">
                      <a:solidFill>
                        <a:srgbClr val="DDDCD8"/>
                      </a:solidFill>
                    </a:lnB>
                  </a:tcPr>
                </a:tc>
                <a:tc>
                  <a:txBody>
                    <a:bodyPr/>
                    <a:lstStyle/>
                    <a:p>
                      <a:r>
                        <a:rPr sz="1050" b="0">
                          <a:solidFill>
                            <a:srgbClr val="8B8E93"/>
                          </a:solidFill>
                          <a:latin typeface="Calibri"/>
                          <a:ea typeface="Yu Gothic"/>
                        </a:rPr>
                        <a:t/>
                      </a:r>
                    </a:p>
                  </a:txBody>
                  <a:tcPr marL="73152" marR="73152" marT="45720" marB="45720" anchor="t">
                    <a:solidFill>
                      <a:srgbClr val="FFFFFF"/>
                    </a:solidFill>
                    <a:lnB w="9525" cap="flat">
                      <a:solidFill>
                        <a:srgbClr val="DDDCD8"/>
                      </a:solidFill>
                    </a:lnB>
                  </a:tcPr>
                </a:tc>
              </a:tr>
              <a:tr h="640080">
                <a:tc>
                  <a:txBody>
                    <a:bodyPr/>
                    <a:lstStyle/>
                    <a:p>
                      <a:r>
                        <a:rPr sz="1050" b="1">
                          <a:solidFill>
                            <a:srgbClr val="17181A"/>
                          </a:solidFill>
                          <a:latin typeface="Calibri"/>
                          <a:ea typeface="Yu Gothic"/>
                        </a:rPr>
                        <a:t>事業のフェーズと求める人の像</a:t>
                      </a:r>
                    </a:p>
                  </a:txBody>
                  <a:tcPr marL="73152" marR="73152" marT="45720" marB="45720" anchor="ctr">
                    <a:solidFill>
                      <a:srgbClr val="FAFAF9"/>
                    </a:solidFill>
                    <a:lnB w="9525" cap="flat">
                      <a:solidFill>
                        <a:srgbClr val="DDDCD8"/>
                      </a:solidFill>
                    </a:lnB>
                  </a:tcPr>
                </a:tc>
                <a:tc>
                  <a:txBody>
                    <a:bodyPr/>
                    <a:lstStyle/>
                    <a:p>
                      <a:r>
                        <a:rPr sz="1050" b="0">
                          <a:solidFill>
                            <a:srgbClr val="8B8E93"/>
                          </a:solidFill>
                          <a:latin typeface="Calibri"/>
                          <a:ea typeface="Yu Gothic"/>
                        </a:rPr>
                        <a:t/>
                      </a:r>
                    </a:p>
                  </a:txBody>
                  <a:tcPr marL="73152" marR="73152" marT="45720" marB="45720" anchor="t">
                    <a:solidFill>
                      <a:srgbClr val="FAFAF9"/>
                    </a:solidFill>
                    <a:lnB w="9525" cap="flat">
                      <a:solidFill>
                        <a:srgbClr val="DDDCD8"/>
                      </a:solidFill>
                    </a:lnB>
                  </a:tcPr>
                </a:tc>
              </a:tr>
              <a:tr h="640080">
                <a:tc>
                  <a:txBody>
                    <a:bodyPr/>
                    <a:lstStyle/>
                    <a:p>
                      <a:r>
                        <a:rPr sz="1050" b="1">
                          <a:solidFill>
                            <a:srgbClr val="17181A"/>
                          </a:solidFill>
                          <a:latin typeface="Calibri"/>
                          <a:ea typeface="Yu Gothic"/>
                        </a:rPr>
                        <a:t>キャリアパス</a:t>
                      </a:r>
                    </a:p>
                  </a:txBody>
                  <a:tcPr marL="73152" marR="73152" marT="45720" marB="45720" anchor="ctr">
                    <a:solidFill>
                      <a:srgbClr val="FFFFFF"/>
                    </a:solidFill>
                    <a:lnB w="9525" cap="flat">
                      <a:solidFill>
                        <a:srgbClr val="DDDCD8"/>
                      </a:solidFill>
                    </a:lnB>
                  </a:tcPr>
                </a:tc>
                <a:tc>
                  <a:txBody>
                    <a:bodyPr/>
                    <a:lstStyle/>
                    <a:p>
                      <a:r>
                        <a:rPr sz="1050" b="0">
                          <a:solidFill>
                            <a:srgbClr val="8B8E93"/>
                          </a:solidFill>
                          <a:latin typeface="Calibri"/>
                          <a:ea typeface="Yu Gothic"/>
                        </a:rPr>
                        <a:t/>
                      </a:r>
                    </a:p>
                  </a:txBody>
                  <a:tcPr marL="73152" marR="73152" marT="45720" marB="45720" anchor="t">
                    <a:solidFill>
                      <a:srgbClr val="FFFFFF"/>
                    </a:solidFill>
                    <a:lnB w="9525" cap="flat">
                      <a:solidFill>
                        <a:srgbClr val="DDDCD8"/>
                      </a:solidFill>
                    </a:lnB>
                  </a:tcPr>
                </a:tc>
              </a:tr>
            </a:tbl>
          </a:graphicData>
        </a:graphic>
      </p:graphicFrame>
      <p:sp>
        <p:nvSpPr>
          <p:cNvPr id="8" name="TextBox 7"/>
          <p:cNvSpPr txBox="1"/>
          <p:nvPr/>
        </p:nvSpPr>
        <p:spPr>
          <a:xfrm>
            <a:off x="548640" y="6492240"/>
            <a:ext cx="5486400" cy="274320"/>
          </a:xfrm>
          <a:prstGeom prst="rect">
            <a:avLst/>
          </a:prstGeom>
          <a:noFill/>
        </p:spPr>
        <p:txBody>
          <a:bodyPr wrap="square" anchor="t" lIns="0" rIns="0" tIns="0" bIns="0">
            <a:spAutoFit/>
          </a:bodyPr>
          <a:lstStyle/>
          <a:p>
            <a:pPr algn="l">
              <a:lnSpc>
                <a:spcPct val="110000"/>
              </a:lnSpc>
            </a:pPr>
            <a:r>
              <a:rPr sz="850" b="0">
                <a:solidFill>
                  <a:srgbClr val="8B8E93"/>
                </a:solidFill>
                <a:latin typeface="Calibri"/>
                <a:ea typeface="Yu Gothic"/>
              </a:rPr>
              <a:t>採用評価設計 読者特典 ／ JUDGMENT BY DESIGN</a:t>
            </a:r>
          </a:p>
        </p:txBody>
      </p:sp>
      <p:sp>
        <p:nvSpPr>
          <p:cNvPr id="9" name="TextBox 8"/>
          <p:cNvSpPr txBox="1"/>
          <p:nvPr/>
        </p:nvSpPr>
        <p:spPr>
          <a:xfrm>
            <a:off x="10271455" y="6492240"/>
            <a:ext cx="1371600" cy="274320"/>
          </a:xfrm>
          <a:prstGeom prst="rect">
            <a:avLst/>
          </a:prstGeom>
          <a:noFill/>
        </p:spPr>
        <p:txBody>
          <a:bodyPr wrap="square" anchor="t" lIns="0" rIns="0" tIns="0" bIns="0">
            <a:spAutoFit/>
          </a:bodyPr>
          <a:lstStyle/>
          <a:p>
            <a:pPr algn="r">
              <a:lnSpc>
                <a:spcPct val="110000"/>
              </a:lnSpc>
            </a:pPr>
            <a:r>
              <a:rPr sz="850" b="0">
                <a:solidFill>
                  <a:srgbClr val="8B8E93"/>
                </a:solidFill>
                <a:latin typeface="Calibri"/>
                <a:ea typeface="Yu Gothic"/>
              </a:rPr>
              <a:t>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48640" y="502920"/>
            <a:ext cx="7315200" cy="320040"/>
          </a:xfrm>
          <a:prstGeom prst="rect">
            <a:avLst/>
          </a:prstGeom>
          <a:noFill/>
        </p:spPr>
        <p:txBody>
          <a:bodyPr wrap="square" anchor="t" lIns="0" rIns="0" tIns="0" bIns="0">
            <a:spAutoFit/>
          </a:bodyPr>
          <a:lstStyle/>
          <a:p>
            <a:pPr algn="l">
              <a:lnSpc>
                <a:spcPct val="110000"/>
              </a:lnSpc>
            </a:pPr>
            <a:r>
              <a:rPr sz="1100" b="1">
                <a:solidFill>
                  <a:srgbClr val="7E2430"/>
                </a:solidFill>
                <a:latin typeface="Calibri"/>
                <a:ea typeface="Yu Gothic"/>
              </a:rPr>
              <a:t>03 / TEMPLATE</a:t>
            </a:r>
          </a:p>
        </p:txBody>
      </p:sp>
      <p:sp>
        <p:nvSpPr>
          <p:cNvPr id="3" name="TextBox 2"/>
          <p:cNvSpPr txBox="1"/>
          <p:nvPr/>
        </p:nvSpPr>
        <p:spPr>
          <a:xfrm>
            <a:off x="7985455" y="530352"/>
            <a:ext cx="3657600" cy="274320"/>
          </a:xfrm>
          <a:prstGeom prst="rect">
            <a:avLst/>
          </a:prstGeom>
          <a:noFill/>
        </p:spPr>
        <p:txBody>
          <a:bodyPr wrap="square" anchor="t" lIns="0" rIns="0" tIns="0" bIns="0">
            <a:spAutoFit/>
          </a:bodyPr>
          <a:lstStyle/>
          <a:p>
            <a:pPr algn="r">
              <a:lnSpc>
                <a:spcPct val="110000"/>
              </a:lnSpc>
            </a:pPr>
            <a:r>
              <a:rPr sz="1050" b="0">
                <a:solidFill>
                  <a:srgbClr val="8B8E93"/>
                </a:solidFill>
                <a:latin typeface="Calibri"/>
                <a:ea typeface="Yu Gothic"/>
              </a:rPr>
              <a:t>書籍　第6章 6-1〜6-4</a:t>
            </a:r>
          </a:p>
        </p:txBody>
      </p:sp>
      <p:sp>
        <p:nvSpPr>
          <p:cNvPr id="4" name="TextBox 3"/>
          <p:cNvSpPr txBox="1"/>
          <p:nvPr/>
        </p:nvSpPr>
        <p:spPr>
          <a:xfrm>
            <a:off x="548640" y="822960"/>
            <a:ext cx="10515600" cy="640080"/>
          </a:xfrm>
          <a:prstGeom prst="rect">
            <a:avLst/>
          </a:prstGeom>
          <a:noFill/>
        </p:spPr>
        <p:txBody>
          <a:bodyPr wrap="square" anchor="t" lIns="0" rIns="0" tIns="0" bIns="0">
            <a:spAutoFit/>
          </a:bodyPr>
          <a:lstStyle/>
          <a:p>
            <a:pPr algn="l">
              <a:lnSpc>
                <a:spcPct val="110000"/>
              </a:lnSpc>
            </a:pPr>
            <a:r>
              <a:rPr sz="2800" b="1">
                <a:solidFill>
                  <a:srgbClr val="17181A"/>
                </a:solidFill>
                <a:latin typeface="Century Schoolbook"/>
                <a:ea typeface="Yu Gothic"/>
              </a:rPr>
              <a:t>書類選考のチェックシート</a:t>
            </a:r>
          </a:p>
        </p:txBody>
      </p:sp>
      <p:cxnSp>
        <p:nvCxnSpPr>
          <p:cNvPr id="5" name="Connector 4"/>
          <p:cNvCxnSpPr/>
          <p:nvPr/>
        </p:nvCxnSpPr>
        <p:spPr>
          <a:xfrm>
            <a:off x="548640" y="1508760"/>
            <a:ext cx="11094415" cy="0"/>
          </a:xfrm>
          <a:prstGeom prst="line">
            <a:avLst/>
          </a:prstGeom>
          <a:ln w="9525">
            <a:solidFill>
              <a:srgbClr val="DDDCD8"/>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48640" y="1691640"/>
            <a:ext cx="10789920" cy="365760"/>
          </a:xfrm>
          <a:prstGeom prst="rect">
            <a:avLst/>
          </a:prstGeom>
          <a:noFill/>
        </p:spPr>
        <p:txBody>
          <a:bodyPr wrap="square" anchor="t" lIns="0" rIns="0" tIns="0" bIns="0">
            <a:spAutoFit/>
          </a:bodyPr>
          <a:lstStyle/>
          <a:p>
            <a:pPr algn="l">
              <a:lnSpc>
                <a:spcPct val="110000"/>
              </a:lnSpc>
            </a:pPr>
            <a:r>
              <a:rPr sz="1250" b="0">
                <a:solidFill>
                  <a:srgbClr val="55585D"/>
                </a:solidFill>
                <a:latin typeface="Calibri"/>
                <a:ea typeface="Yu Gothic"/>
              </a:rPr>
              <a:t>応募者ごとに確認します。</a:t>
            </a:r>
          </a:p>
        </p:txBody>
      </p:sp>
      <p:graphicFrame>
        <p:nvGraphicFramePr>
          <p:cNvPr id="7" name="Table 6"/>
          <p:cNvGraphicFramePr>
            <a:graphicFrameLocks noGrp="1"/>
          </p:cNvGraphicFramePr>
          <p:nvPr/>
        </p:nvGraphicFramePr>
        <p:xfrm>
          <a:off x="548640" y="2148840"/>
          <a:ext cx="11094415" cy="2907792"/>
        </p:xfrm>
        <a:graphic>
          <a:graphicData uri="http://schemas.openxmlformats.org/drawingml/2006/table">
            <a:tbl>
              <a:tblPr>
                <a:tableStyleId>{5C22544A-7EE6-4342-B048-85BDC9FD1C3A}</a:tableStyleId>
              </a:tblPr>
              <a:tblGrid>
                <a:gridCol w="2377440"/>
                <a:gridCol w="7253935"/>
                <a:gridCol w="1463040"/>
              </a:tblGrid>
              <a:tr h="384048">
                <a:tc>
                  <a:txBody>
                    <a:bodyPr/>
                    <a:lstStyle/>
                    <a:p>
                      <a:r>
                        <a:rPr sz="1100" b="1">
                          <a:solidFill>
                            <a:srgbClr val="FFFFFF"/>
                          </a:solidFill>
                          <a:latin typeface="Calibri"/>
                          <a:ea typeface="Yu Gothic"/>
                        </a:rPr>
                        <a:t>見る点</a:t>
                      </a:r>
                    </a:p>
                  </a:txBody>
                  <a:tcPr marL="73152" marR="73152" marT="36576" marB="36576" anchor="ctr">
                    <a:solidFill>
                      <a:srgbClr val="17181A"/>
                    </a:solidFill>
                  </a:tcPr>
                </a:tc>
                <a:tc>
                  <a:txBody>
                    <a:bodyPr/>
                    <a:lstStyle/>
                    <a:p>
                      <a:r>
                        <a:rPr sz="1100" b="1">
                          <a:solidFill>
                            <a:srgbClr val="FFFFFF"/>
                          </a:solidFill>
                          <a:latin typeface="Calibri"/>
                          <a:ea typeface="Yu Gothic"/>
                        </a:rPr>
                        <a:t>確認すること</a:t>
                      </a:r>
                    </a:p>
                  </a:txBody>
                  <a:tcPr marL="73152" marR="73152" marT="36576" marB="36576" anchor="ctr">
                    <a:solidFill>
                      <a:srgbClr val="17181A"/>
                    </a:solidFill>
                  </a:tcPr>
                </a:tc>
                <a:tc>
                  <a:txBody>
                    <a:bodyPr/>
                    <a:lstStyle/>
                    <a:p>
                      <a:r>
                        <a:rPr sz="1100" b="1">
                          <a:solidFill>
                            <a:srgbClr val="FFFFFF"/>
                          </a:solidFill>
                          <a:latin typeface="Calibri"/>
                          <a:ea typeface="Yu Gothic"/>
                        </a:rPr>
                        <a:t>判定</a:t>
                      </a:r>
                    </a:p>
                  </a:txBody>
                  <a:tcPr marL="73152" marR="73152" marT="36576" marB="36576" anchor="ctr">
                    <a:solidFill>
                      <a:srgbClr val="17181A"/>
                    </a:solidFill>
                  </a:tcPr>
                </a:tc>
              </a:tr>
              <a:tr h="420624">
                <a:tc>
                  <a:txBody>
                    <a:bodyPr/>
                    <a:lstStyle/>
                    <a:p>
                      <a:r>
                        <a:rPr sz="1050" b="1">
                          <a:solidFill>
                            <a:srgbClr val="17181A"/>
                          </a:solidFill>
                          <a:latin typeface="Calibri"/>
                          <a:ea typeface="Yu Gothic"/>
                        </a:rPr>
                        <a:t>経歴の一貫性</a:t>
                      </a:r>
                    </a:p>
                  </a:txBody>
                  <a:tcPr marL="73152" marR="73152" marT="45720" marB="45720" anchor="ctr">
                    <a:solidFill>
                      <a:srgbClr val="FFFFFF"/>
                    </a:solidFill>
                    <a:lnB w="9525" cap="flat">
                      <a:solidFill>
                        <a:srgbClr val="DDDCD8"/>
                      </a:solidFill>
                    </a:lnB>
                  </a:tcPr>
                </a:tc>
                <a:tc>
                  <a:txBody>
                    <a:bodyPr/>
                    <a:lstStyle/>
                    <a:p>
                      <a:r>
                        <a:rPr sz="1050" b="0">
                          <a:solidFill>
                            <a:srgbClr val="8B8E93"/>
                          </a:solidFill>
                          <a:latin typeface="Calibri"/>
                          <a:ea typeface="Yu Gothic"/>
                        </a:rPr>
                        <a:t/>
                      </a:r>
                    </a:p>
                  </a:txBody>
                  <a:tcPr marL="73152" marR="73152" marT="45720" marB="45720" anchor="t">
                    <a:solidFill>
                      <a:srgbClr val="FFFFFF"/>
                    </a:solidFill>
                    <a:lnB w="9525" cap="flat">
                      <a:solidFill>
                        <a:srgbClr val="DDDCD8"/>
                      </a:solidFill>
                    </a:lnB>
                  </a:tcPr>
                </a:tc>
                <a:tc>
                  <a:txBody>
                    <a:bodyPr/>
                    <a:lstStyle/>
                    <a:p>
                      <a:r>
                        <a:rPr sz="1050" b="0">
                          <a:solidFill>
                            <a:srgbClr val="8B8E93"/>
                          </a:solidFill>
                          <a:latin typeface="Calibri"/>
                          <a:ea typeface="Yu Gothic"/>
                        </a:rPr>
                        <a:t/>
                      </a:r>
                    </a:p>
                  </a:txBody>
                  <a:tcPr marL="73152" marR="73152" marT="45720" marB="45720" anchor="t">
                    <a:solidFill>
                      <a:srgbClr val="FFFFFF"/>
                    </a:solidFill>
                    <a:lnB w="9525" cap="flat">
                      <a:solidFill>
                        <a:srgbClr val="DDDCD8"/>
                      </a:solidFill>
                    </a:lnB>
                  </a:tcPr>
                </a:tc>
              </a:tr>
              <a:tr h="420624">
                <a:tc>
                  <a:txBody>
                    <a:bodyPr/>
                    <a:lstStyle/>
                    <a:p>
                      <a:r>
                        <a:rPr sz="1050" b="1">
                          <a:solidFill>
                            <a:srgbClr val="17181A"/>
                          </a:solidFill>
                          <a:latin typeface="Calibri"/>
                          <a:ea typeface="Yu Gothic"/>
                        </a:rPr>
                        <a:t>在籍期間</a:t>
                      </a:r>
                    </a:p>
                  </a:txBody>
                  <a:tcPr marL="73152" marR="73152" marT="45720" marB="45720" anchor="ctr">
                    <a:solidFill>
                      <a:srgbClr val="FAFAF9"/>
                    </a:solidFill>
                    <a:lnB w="9525" cap="flat">
                      <a:solidFill>
                        <a:srgbClr val="DDDCD8"/>
                      </a:solidFill>
                    </a:lnB>
                  </a:tcPr>
                </a:tc>
                <a:tc>
                  <a:txBody>
                    <a:bodyPr/>
                    <a:lstStyle/>
                    <a:p>
                      <a:r>
                        <a:rPr sz="1050" b="0">
                          <a:solidFill>
                            <a:srgbClr val="8B8E93"/>
                          </a:solidFill>
                          <a:latin typeface="Calibri"/>
                          <a:ea typeface="Yu Gothic"/>
                        </a:rPr>
                        <a:t/>
                      </a:r>
                    </a:p>
                  </a:txBody>
                  <a:tcPr marL="73152" marR="73152" marT="45720" marB="45720" anchor="t">
                    <a:solidFill>
                      <a:srgbClr val="FAFAF9"/>
                    </a:solidFill>
                    <a:lnB w="9525" cap="flat">
                      <a:solidFill>
                        <a:srgbClr val="DDDCD8"/>
                      </a:solidFill>
                    </a:lnB>
                  </a:tcPr>
                </a:tc>
                <a:tc>
                  <a:txBody>
                    <a:bodyPr/>
                    <a:lstStyle/>
                    <a:p>
                      <a:r>
                        <a:rPr sz="1050" b="0">
                          <a:solidFill>
                            <a:srgbClr val="8B8E93"/>
                          </a:solidFill>
                          <a:latin typeface="Calibri"/>
                          <a:ea typeface="Yu Gothic"/>
                        </a:rPr>
                        <a:t/>
                      </a:r>
                    </a:p>
                  </a:txBody>
                  <a:tcPr marL="73152" marR="73152" marT="45720" marB="45720" anchor="t">
                    <a:solidFill>
                      <a:srgbClr val="FAFAF9"/>
                    </a:solidFill>
                    <a:lnB w="9525" cap="flat">
                      <a:solidFill>
                        <a:srgbClr val="DDDCD8"/>
                      </a:solidFill>
                    </a:lnB>
                  </a:tcPr>
                </a:tc>
              </a:tr>
              <a:tr h="420624">
                <a:tc>
                  <a:txBody>
                    <a:bodyPr/>
                    <a:lstStyle/>
                    <a:p>
                      <a:r>
                        <a:rPr sz="1050" b="1">
                          <a:solidFill>
                            <a:srgbClr val="17181A"/>
                          </a:solidFill>
                          <a:latin typeface="Calibri"/>
                          <a:ea typeface="Yu Gothic"/>
                        </a:rPr>
                        <a:t>職務内容の具体性</a:t>
                      </a:r>
                    </a:p>
                  </a:txBody>
                  <a:tcPr marL="73152" marR="73152" marT="45720" marB="45720" anchor="ctr">
                    <a:solidFill>
                      <a:srgbClr val="FFFFFF"/>
                    </a:solidFill>
                    <a:lnB w="9525" cap="flat">
                      <a:solidFill>
                        <a:srgbClr val="DDDCD8"/>
                      </a:solidFill>
                    </a:lnB>
                  </a:tcPr>
                </a:tc>
                <a:tc>
                  <a:txBody>
                    <a:bodyPr/>
                    <a:lstStyle/>
                    <a:p>
                      <a:r>
                        <a:rPr sz="1050" b="0">
                          <a:solidFill>
                            <a:srgbClr val="8B8E93"/>
                          </a:solidFill>
                          <a:latin typeface="Calibri"/>
                          <a:ea typeface="Yu Gothic"/>
                        </a:rPr>
                        <a:t/>
                      </a:r>
                    </a:p>
                  </a:txBody>
                  <a:tcPr marL="73152" marR="73152" marT="45720" marB="45720" anchor="t">
                    <a:solidFill>
                      <a:srgbClr val="FFFFFF"/>
                    </a:solidFill>
                    <a:lnB w="9525" cap="flat">
                      <a:solidFill>
                        <a:srgbClr val="DDDCD8"/>
                      </a:solidFill>
                    </a:lnB>
                  </a:tcPr>
                </a:tc>
                <a:tc>
                  <a:txBody>
                    <a:bodyPr/>
                    <a:lstStyle/>
                    <a:p>
                      <a:r>
                        <a:rPr sz="1050" b="0">
                          <a:solidFill>
                            <a:srgbClr val="8B8E93"/>
                          </a:solidFill>
                          <a:latin typeface="Calibri"/>
                          <a:ea typeface="Yu Gothic"/>
                        </a:rPr>
                        <a:t/>
                      </a:r>
                    </a:p>
                  </a:txBody>
                  <a:tcPr marL="73152" marR="73152" marT="45720" marB="45720" anchor="t">
                    <a:solidFill>
                      <a:srgbClr val="FFFFFF"/>
                    </a:solidFill>
                    <a:lnB w="9525" cap="flat">
                      <a:solidFill>
                        <a:srgbClr val="DDDCD8"/>
                      </a:solidFill>
                    </a:lnB>
                  </a:tcPr>
                </a:tc>
              </a:tr>
              <a:tr h="420624">
                <a:tc>
                  <a:txBody>
                    <a:bodyPr/>
                    <a:lstStyle/>
                    <a:p>
                      <a:r>
                        <a:rPr sz="1050" b="1">
                          <a:solidFill>
                            <a:srgbClr val="17181A"/>
                          </a:solidFill>
                          <a:latin typeface="Calibri"/>
                          <a:ea typeface="Yu Gothic"/>
                        </a:rPr>
                        <a:t>実績と成果の明示</a:t>
                      </a:r>
                    </a:p>
                  </a:txBody>
                  <a:tcPr marL="73152" marR="73152" marT="45720" marB="45720" anchor="ctr">
                    <a:solidFill>
                      <a:srgbClr val="FAFAF9"/>
                    </a:solidFill>
                    <a:lnB w="9525" cap="flat">
                      <a:solidFill>
                        <a:srgbClr val="DDDCD8"/>
                      </a:solidFill>
                    </a:lnB>
                  </a:tcPr>
                </a:tc>
                <a:tc>
                  <a:txBody>
                    <a:bodyPr/>
                    <a:lstStyle/>
                    <a:p>
                      <a:r>
                        <a:rPr sz="1050" b="0">
                          <a:solidFill>
                            <a:srgbClr val="8B8E93"/>
                          </a:solidFill>
                          <a:latin typeface="Calibri"/>
                          <a:ea typeface="Yu Gothic"/>
                        </a:rPr>
                        <a:t/>
                      </a:r>
                    </a:p>
                  </a:txBody>
                  <a:tcPr marL="73152" marR="73152" marT="45720" marB="45720" anchor="t">
                    <a:solidFill>
                      <a:srgbClr val="FAFAF9"/>
                    </a:solidFill>
                    <a:lnB w="9525" cap="flat">
                      <a:solidFill>
                        <a:srgbClr val="DDDCD8"/>
                      </a:solidFill>
                    </a:lnB>
                  </a:tcPr>
                </a:tc>
                <a:tc>
                  <a:txBody>
                    <a:bodyPr/>
                    <a:lstStyle/>
                    <a:p>
                      <a:r>
                        <a:rPr sz="1050" b="0">
                          <a:solidFill>
                            <a:srgbClr val="8B8E93"/>
                          </a:solidFill>
                          <a:latin typeface="Calibri"/>
                          <a:ea typeface="Yu Gothic"/>
                        </a:rPr>
                        <a:t/>
                      </a:r>
                    </a:p>
                  </a:txBody>
                  <a:tcPr marL="73152" marR="73152" marT="45720" marB="45720" anchor="t">
                    <a:solidFill>
                      <a:srgbClr val="FAFAF9"/>
                    </a:solidFill>
                    <a:lnB w="9525" cap="flat">
                      <a:solidFill>
                        <a:srgbClr val="DDDCD8"/>
                      </a:solidFill>
                    </a:lnB>
                  </a:tcPr>
                </a:tc>
              </a:tr>
              <a:tr h="420624">
                <a:tc>
                  <a:txBody>
                    <a:bodyPr/>
                    <a:lstStyle/>
                    <a:p>
                      <a:r>
                        <a:rPr sz="1050" b="1">
                          <a:solidFill>
                            <a:srgbClr val="17181A"/>
                          </a:solidFill>
                          <a:latin typeface="Calibri"/>
                          <a:ea typeface="Yu Gothic"/>
                        </a:rPr>
                        <a:t>書類の構成と文体</a:t>
                      </a:r>
                    </a:p>
                  </a:txBody>
                  <a:tcPr marL="73152" marR="73152" marT="45720" marB="45720" anchor="ctr">
                    <a:solidFill>
                      <a:srgbClr val="FFFFFF"/>
                    </a:solidFill>
                    <a:lnB w="9525" cap="flat">
                      <a:solidFill>
                        <a:srgbClr val="DDDCD8"/>
                      </a:solidFill>
                    </a:lnB>
                  </a:tcPr>
                </a:tc>
                <a:tc>
                  <a:txBody>
                    <a:bodyPr/>
                    <a:lstStyle/>
                    <a:p>
                      <a:r>
                        <a:rPr sz="1050" b="0">
                          <a:solidFill>
                            <a:srgbClr val="8B8E93"/>
                          </a:solidFill>
                          <a:latin typeface="Calibri"/>
                          <a:ea typeface="Yu Gothic"/>
                        </a:rPr>
                        <a:t/>
                      </a:r>
                    </a:p>
                  </a:txBody>
                  <a:tcPr marL="73152" marR="73152" marT="45720" marB="45720" anchor="t">
                    <a:solidFill>
                      <a:srgbClr val="FFFFFF"/>
                    </a:solidFill>
                    <a:lnB w="9525" cap="flat">
                      <a:solidFill>
                        <a:srgbClr val="DDDCD8"/>
                      </a:solidFill>
                    </a:lnB>
                  </a:tcPr>
                </a:tc>
                <a:tc>
                  <a:txBody>
                    <a:bodyPr/>
                    <a:lstStyle/>
                    <a:p>
                      <a:r>
                        <a:rPr sz="1050" b="0">
                          <a:solidFill>
                            <a:srgbClr val="8B8E93"/>
                          </a:solidFill>
                          <a:latin typeface="Calibri"/>
                          <a:ea typeface="Yu Gothic"/>
                        </a:rPr>
                        <a:t/>
                      </a:r>
                    </a:p>
                  </a:txBody>
                  <a:tcPr marL="73152" marR="73152" marT="45720" marB="45720" anchor="t">
                    <a:solidFill>
                      <a:srgbClr val="FFFFFF"/>
                    </a:solidFill>
                    <a:lnB w="9525" cap="flat">
                      <a:solidFill>
                        <a:srgbClr val="DDDCD8"/>
                      </a:solidFill>
                    </a:lnB>
                  </a:tcPr>
                </a:tc>
              </a:tr>
              <a:tr h="420624">
                <a:tc>
                  <a:txBody>
                    <a:bodyPr/>
                    <a:lstStyle/>
                    <a:p>
                      <a:r>
                        <a:rPr sz="1050" b="1">
                          <a:solidFill>
                            <a:srgbClr val="17181A"/>
                          </a:solidFill>
                          <a:latin typeface="Calibri"/>
                          <a:ea typeface="Yu Gothic"/>
                        </a:rPr>
                        <a:t>体裁</a:t>
                      </a:r>
                    </a:p>
                  </a:txBody>
                  <a:tcPr marL="73152" marR="73152" marT="45720" marB="45720" anchor="ctr">
                    <a:solidFill>
                      <a:srgbClr val="FAFAF9"/>
                    </a:solidFill>
                    <a:lnB w="9525" cap="flat">
                      <a:solidFill>
                        <a:srgbClr val="DDDCD8"/>
                      </a:solidFill>
                    </a:lnB>
                  </a:tcPr>
                </a:tc>
                <a:tc>
                  <a:txBody>
                    <a:bodyPr/>
                    <a:lstStyle/>
                    <a:p>
                      <a:r>
                        <a:rPr sz="1050" b="0">
                          <a:solidFill>
                            <a:srgbClr val="8B8E93"/>
                          </a:solidFill>
                          <a:latin typeface="Calibri"/>
                          <a:ea typeface="Yu Gothic"/>
                        </a:rPr>
                        <a:t/>
                      </a:r>
                    </a:p>
                  </a:txBody>
                  <a:tcPr marL="73152" marR="73152" marT="45720" marB="45720" anchor="t">
                    <a:solidFill>
                      <a:srgbClr val="FAFAF9"/>
                    </a:solidFill>
                    <a:lnB w="9525" cap="flat">
                      <a:solidFill>
                        <a:srgbClr val="DDDCD8"/>
                      </a:solidFill>
                    </a:lnB>
                  </a:tcPr>
                </a:tc>
                <a:tc>
                  <a:txBody>
                    <a:bodyPr/>
                    <a:lstStyle/>
                    <a:p>
                      <a:r>
                        <a:rPr sz="1050" b="0">
                          <a:solidFill>
                            <a:srgbClr val="8B8E93"/>
                          </a:solidFill>
                          <a:latin typeface="Calibri"/>
                          <a:ea typeface="Yu Gothic"/>
                        </a:rPr>
                        <a:t/>
                      </a:r>
                    </a:p>
                  </a:txBody>
                  <a:tcPr marL="73152" marR="73152" marT="45720" marB="45720" anchor="t">
                    <a:solidFill>
                      <a:srgbClr val="FAFAF9"/>
                    </a:solidFill>
                    <a:lnB w="9525" cap="flat">
                      <a:solidFill>
                        <a:srgbClr val="DDDCD8"/>
                      </a:solidFill>
                    </a:lnB>
                  </a:tcPr>
                </a:tc>
              </a:tr>
            </a:tbl>
          </a:graphicData>
        </a:graphic>
      </p:graphicFrame>
      <p:sp>
        <p:nvSpPr>
          <p:cNvPr id="8" name="TextBox 7"/>
          <p:cNvSpPr txBox="1"/>
          <p:nvPr/>
        </p:nvSpPr>
        <p:spPr>
          <a:xfrm>
            <a:off x="548640" y="5669280"/>
            <a:ext cx="10789920" cy="640080"/>
          </a:xfrm>
          <a:prstGeom prst="rect">
            <a:avLst/>
          </a:prstGeom>
          <a:noFill/>
        </p:spPr>
        <p:txBody>
          <a:bodyPr wrap="square" anchor="t" lIns="0" rIns="0" tIns="0" bIns="0">
            <a:spAutoFit/>
          </a:bodyPr>
          <a:lstStyle/>
          <a:p>
            <a:pPr algn="l">
              <a:lnSpc>
                <a:spcPct val="110000"/>
              </a:lnSpc>
            </a:pPr>
            <a:r>
              <a:rPr sz="1300" b="1">
                <a:solidFill>
                  <a:srgbClr val="17181A"/>
                </a:solidFill>
                <a:latin typeface="Calibri"/>
                <a:ea typeface="Yu Gothic"/>
              </a:rPr>
              <a:t>総合判定：　　通過　／　見送り　　　　備考：</a:t>
            </a:r>
          </a:p>
        </p:txBody>
      </p:sp>
      <p:sp>
        <p:nvSpPr>
          <p:cNvPr id="9" name="TextBox 8"/>
          <p:cNvSpPr txBox="1"/>
          <p:nvPr/>
        </p:nvSpPr>
        <p:spPr>
          <a:xfrm>
            <a:off x="548640" y="6492240"/>
            <a:ext cx="5486400" cy="274320"/>
          </a:xfrm>
          <a:prstGeom prst="rect">
            <a:avLst/>
          </a:prstGeom>
          <a:noFill/>
        </p:spPr>
        <p:txBody>
          <a:bodyPr wrap="square" anchor="t" lIns="0" rIns="0" tIns="0" bIns="0">
            <a:spAutoFit/>
          </a:bodyPr>
          <a:lstStyle/>
          <a:p>
            <a:pPr algn="l">
              <a:lnSpc>
                <a:spcPct val="110000"/>
              </a:lnSpc>
            </a:pPr>
            <a:r>
              <a:rPr sz="850" b="0">
                <a:solidFill>
                  <a:srgbClr val="8B8E93"/>
                </a:solidFill>
                <a:latin typeface="Calibri"/>
                <a:ea typeface="Yu Gothic"/>
              </a:rPr>
              <a:t>採用評価設計 読者特典 ／ JUDGMENT BY DESIGN</a:t>
            </a:r>
          </a:p>
        </p:txBody>
      </p:sp>
      <p:sp>
        <p:nvSpPr>
          <p:cNvPr id="10" name="TextBox 9"/>
          <p:cNvSpPr txBox="1"/>
          <p:nvPr/>
        </p:nvSpPr>
        <p:spPr>
          <a:xfrm>
            <a:off x="10271455" y="6492240"/>
            <a:ext cx="1371600" cy="274320"/>
          </a:xfrm>
          <a:prstGeom prst="rect">
            <a:avLst/>
          </a:prstGeom>
          <a:noFill/>
        </p:spPr>
        <p:txBody>
          <a:bodyPr wrap="square" anchor="t" lIns="0" rIns="0" tIns="0" bIns="0">
            <a:spAutoFit/>
          </a:bodyPr>
          <a:lstStyle/>
          <a:p>
            <a:pPr algn="r">
              <a:lnSpc>
                <a:spcPct val="110000"/>
              </a:lnSpc>
            </a:pPr>
            <a:r>
              <a:rPr sz="850" b="0">
                <a:solidFill>
                  <a:srgbClr val="8B8E93"/>
                </a:solidFill>
                <a:latin typeface="Calibri"/>
                <a:ea typeface="Yu Gothic"/>
              </a:rPr>
              <a:t>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48640" y="502920"/>
            <a:ext cx="7315200" cy="320040"/>
          </a:xfrm>
          <a:prstGeom prst="rect">
            <a:avLst/>
          </a:prstGeom>
          <a:noFill/>
        </p:spPr>
        <p:txBody>
          <a:bodyPr wrap="square" anchor="t" lIns="0" rIns="0" tIns="0" bIns="0">
            <a:spAutoFit/>
          </a:bodyPr>
          <a:lstStyle/>
          <a:p>
            <a:pPr algn="l">
              <a:lnSpc>
                <a:spcPct val="110000"/>
              </a:lnSpc>
            </a:pPr>
            <a:r>
              <a:rPr sz="1100" b="1">
                <a:solidFill>
                  <a:srgbClr val="7E2430"/>
                </a:solidFill>
                <a:latin typeface="Calibri"/>
                <a:ea typeface="Yu Gothic"/>
              </a:rPr>
              <a:t>04 / TEMPLATE</a:t>
            </a:r>
          </a:p>
        </p:txBody>
      </p:sp>
      <p:sp>
        <p:nvSpPr>
          <p:cNvPr id="3" name="TextBox 2"/>
          <p:cNvSpPr txBox="1"/>
          <p:nvPr/>
        </p:nvSpPr>
        <p:spPr>
          <a:xfrm>
            <a:off x="7985455" y="530352"/>
            <a:ext cx="3657600" cy="274320"/>
          </a:xfrm>
          <a:prstGeom prst="rect">
            <a:avLst/>
          </a:prstGeom>
          <a:noFill/>
        </p:spPr>
        <p:txBody>
          <a:bodyPr wrap="square" anchor="t" lIns="0" rIns="0" tIns="0" bIns="0">
            <a:spAutoFit/>
          </a:bodyPr>
          <a:lstStyle/>
          <a:p>
            <a:pPr algn="r">
              <a:lnSpc>
                <a:spcPct val="110000"/>
              </a:lnSpc>
            </a:pPr>
            <a:r>
              <a:rPr sz="1050" b="0">
                <a:solidFill>
                  <a:srgbClr val="8B8E93"/>
                </a:solidFill>
                <a:latin typeface="Calibri"/>
                <a:ea typeface="Yu Gothic"/>
              </a:rPr>
              <a:t>書籍　第9章 9-1・9-2</a:t>
            </a:r>
          </a:p>
        </p:txBody>
      </p:sp>
      <p:sp>
        <p:nvSpPr>
          <p:cNvPr id="4" name="TextBox 3"/>
          <p:cNvSpPr txBox="1"/>
          <p:nvPr/>
        </p:nvSpPr>
        <p:spPr>
          <a:xfrm>
            <a:off x="548640" y="822960"/>
            <a:ext cx="10515600" cy="640080"/>
          </a:xfrm>
          <a:prstGeom prst="rect">
            <a:avLst/>
          </a:prstGeom>
          <a:noFill/>
        </p:spPr>
        <p:txBody>
          <a:bodyPr wrap="square" anchor="t" lIns="0" rIns="0" tIns="0" bIns="0">
            <a:spAutoFit/>
          </a:bodyPr>
          <a:lstStyle/>
          <a:p>
            <a:pPr algn="l">
              <a:lnSpc>
                <a:spcPct val="110000"/>
              </a:lnSpc>
            </a:pPr>
            <a:r>
              <a:rPr sz="2800" b="1">
                <a:solidFill>
                  <a:srgbClr val="17181A"/>
                </a:solidFill>
                <a:latin typeface="Century Schoolbook"/>
                <a:ea typeface="Yu Gothic"/>
              </a:rPr>
              <a:t>面接評価シート</a:t>
            </a:r>
          </a:p>
        </p:txBody>
      </p:sp>
      <p:cxnSp>
        <p:nvCxnSpPr>
          <p:cNvPr id="5" name="Connector 4"/>
          <p:cNvCxnSpPr/>
          <p:nvPr/>
        </p:nvCxnSpPr>
        <p:spPr>
          <a:xfrm>
            <a:off x="548640" y="1508760"/>
            <a:ext cx="11094415" cy="0"/>
          </a:xfrm>
          <a:prstGeom prst="line">
            <a:avLst/>
          </a:prstGeom>
          <a:ln w="9525">
            <a:solidFill>
              <a:srgbClr val="DDDCD8"/>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48640" y="1691640"/>
            <a:ext cx="10789920" cy="365760"/>
          </a:xfrm>
          <a:prstGeom prst="rect">
            <a:avLst/>
          </a:prstGeom>
          <a:noFill/>
        </p:spPr>
        <p:txBody>
          <a:bodyPr wrap="square" anchor="t" lIns="0" rIns="0" tIns="0" bIns="0">
            <a:spAutoFit/>
          </a:bodyPr>
          <a:lstStyle/>
          <a:p>
            <a:pPr algn="l">
              <a:lnSpc>
                <a:spcPct val="110000"/>
              </a:lnSpc>
            </a:pPr>
            <a:r>
              <a:rPr sz="1250" b="0">
                <a:solidFill>
                  <a:srgbClr val="55585D"/>
                </a:solidFill>
                <a:latin typeface="Calibri"/>
                <a:ea typeface="Yu Gothic"/>
              </a:rPr>
              <a:t>面接が終わった直後に書きます。遅くとも翌日までに。</a:t>
            </a:r>
          </a:p>
        </p:txBody>
      </p:sp>
      <p:graphicFrame>
        <p:nvGraphicFramePr>
          <p:cNvPr id="7" name="Table 6"/>
          <p:cNvGraphicFramePr>
            <a:graphicFrameLocks noGrp="1"/>
          </p:cNvGraphicFramePr>
          <p:nvPr/>
        </p:nvGraphicFramePr>
        <p:xfrm>
          <a:off x="548640" y="2148840"/>
          <a:ext cx="11094415" cy="3895344"/>
        </p:xfrm>
        <a:graphic>
          <a:graphicData uri="http://schemas.openxmlformats.org/drawingml/2006/table">
            <a:tbl>
              <a:tblPr>
                <a:tableStyleId>{5C22544A-7EE6-4342-B048-85BDC9FD1C3A}</a:tableStyleId>
              </a:tblPr>
              <a:tblGrid>
                <a:gridCol w="3291840"/>
                <a:gridCol w="7802575"/>
              </a:tblGrid>
              <a:tr h="384048">
                <a:tc>
                  <a:txBody>
                    <a:bodyPr/>
                    <a:lstStyle/>
                    <a:p>
                      <a:r>
                        <a:rPr sz="1100" b="1">
                          <a:solidFill>
                            <a:srgbClr val="FFFFFF"/>
                          </a:solidFill>
                          <a:latin typeface="Calibri"/>
                          <a:ea typeface="Yu Gothic"/>
                        </a:rPr>
                        <a:t>項目</a:t>
                      </a:r>
                    </a:p>
                  </a:txBody>
                  <a:tcPr marL="73152" marR="73152" marT="36576" marB="36576" anchor="ctr">
                    <a:solidFill>
                      <a:srgbClr val="17181A"/>
                    </a:solidFill>
                  </a:tcPr>
                </a:tc>
                <a:tc>
                  <a:txBody>
                    <a:bodyPr/>
                    <a:lstStyle/>
                    <a:p>
                      <a:r>
                        <a:rPr sz="1100" b="1">
                          <a:solidFill>
                            <a:srgbClr val="FFFFFF"/>
                          </a:solidFill>
                          <a:latin typeface="Calibri"/>
                          <a:ea typeface="Yu Gothic"/>
                        </a:rPr>
                        <a:t>記録</a:t>
                      </a:r>
                    </a:p>
                  </a:txBody>
                  <a:tcPr marL="73152" marR="73152" marT="36576" marB="36576" anchor="ctr">
                    <a:solidFill>
                      <a:srgbClr val="17181A"/>
                    </a:solidFill>
                  </a:tcPr>
                </a:tc>
              </a:tr>
              <a:tr h="438912">
                <a:tc>
                  <a:txBody>
                    <a:bodyPr/>
                    <a:lstStyle/>
                    <a:p>
                      <a:r>
                        <a:rPr sz="1050" b="1">
                          <a:solidFill>
                            <a:srgbClr val="17181A"/>
                          </a:solidFill>
                          <a:latin typeface="Calibri"/>
                          <a:ea typeface="Yu Gothic"/>
                        </a:rPr>
                        <a:t>面接段階（一次／二次）</a:t>
                      </a:r>
                    </a:p>
                  </a:txBody>
                  <a:tcPr marL="73152" marR="73152" marT="45720" marB="45720" anchor="ctr">
                    <a:solidFill>
                      <a:srgbClr val="FFFFFF"/>
                    </a:solidFill>
                    <a:lnB w="9525" cap="flat">
                      <a:solidFill>
                        <a:srgbClr val="DDDCD8"/>
                      </a:solidFill>
                    </a:lnB>
                  </a:tcPr>
                </a:tc>
                <a:tc>
                  <a:txBody>
                    <a:bodyPr/>
                    <a:lstStyle/>
                    <a:p>
                      <a:r>
                        <a:rPr sz="1050" b="0">
                          <a:solidFill>
                            <a:srgbClr val="8B8E93"/>
                          </a:solidFill>
                          <a:latin typeface="Calibri"/>
                          <a:ea typeface="Yu Gothic"/>
                        </a:rPr>
                        <a:t/>
                      </a:r>
                    </a:p>
                  </a:txBody>
                  <a:tcPr marL="73152" marR="73152" marT="45720" marB="45720" anchor="t">
                    <a:solidFill>
                      <a:srgbClr val="FFFFFF"/>
                    </a:solidFill>
                    <a:lnB w="9525" cap="flat">
                      <a:solidFill>
                        <a:srgbClr val="DDDCD8"/>
                      </a:solidFill>
                    </a:lnB>
                  </a:tcPr>
                </a:tc>
              </a:tr>
              <a:tr h="438912">
                <a:tc>
                  <a:txBody>
                    <a:bodyPr/>
                    <a:lstStyle/>
                    <a:p>
                      <a:r>
                        <a:rPr sz="1050" b="1">
                          <a:solidFill>
                            <a:srgbClr val="17181A"/>
                          </a:solidFill>
                          <a:latin typeface="Calibri"/>
                          <a:ea typeface="Yu Gothic"/>
                        </a:rPr>
                        <a:t>総評（通過／見送り）</a:t>
                      </a:r>
                    </a:p>
                  </a:txBody>
                  <a:tcPr marL="73152" marR="73152" marT="45720" marB="45720" anchor="ctr">
                    <a:solidFill>
                      <a:srgbClr val="FAFAF9"/>
                    </a:solidFill>
                    <a:lnB w="9525" cap="flat">
                      <a:solidFill>
                        <a:srgbClr val="DDDCD8"/>
                      </a:solidFill>
                    </a:lnB>
                  </a:tcPr>
                </a:tc>
                <a:tc>
                  <a:txBody>
                    <a:bodyPr/>
                    <a:lstStyle/>
                    <a:p>
                      <a:r>
                        <a:rPr sz="1050" b="0">
                          <a:solidFill>
                            <a:srgbClr val="8B8E93"/>
                          </a:solidFill>
                          <a:latin typeface="Calibri"/>
                          <a:ea typeface="Yu Gothic"/>
                        </a:rPr>
                        <a:t/>
                      </a:r>
                    </a:p>
                  </a:txBody>
                  <a:tcPr marL="73152" marR="73152" marT="45720" marB="45720" anchor="t">
                    <a:solidFill>
                      <a:srgbClr val="FAFAF9"/>
                    </a:solidFill>
                    <a:lnB w="9525" cap="flat">
                      <a:solidFill>
                        <a:srgbClr val="DDDCD8"/>
                      </a:solidFill>
                    </a:lnB>
                  </a:tcPr>
                </a:tc>
              </a:tr>
              <a:tr h="438912">
                <a:tc>
                  <a:txBody>
                    <a:bodyPr/>
                    <a:lstStyle/>
                    <a:p>
                      <a:r>
                        <a:rPr sz="1050" b="1">
                          <a:solidFill>
                            <a:srgbClr val="17181A"/>
                          </a:solidFill>
                          <a:latin typeface="Calibri"/>
                          <a:ea typeface="Yu Gothic"/>
                        </a:rPr>
                        <a:t>概要</a:t>
                      </a:r>
                    </a:p>
                  </a:txBody>
                  <a:tcPr marL="73152" marR="73152" marT="45720" marB="45720" anchor="ctr">
                    <a:solidFill>
                      <a:srgbClr val="FFFFFF"/>
                    </a:solidFill>
                    <a:lnB w="9525" cap="flat">
                      <a:solidFill>
                        <a:srgbClr val="DDDCD8"/>
                      </a:solidFill>
                    </a:lnB>
                  </a:tcPr>
                </a:tc>
                <a:tc>
                  <a:txBody>
                    <a:bodyPr/>
                    <a:lstStyle/>
                    <a:p>
                      <a:r>
                        <a:rPr sz="1050" b="0">
                          <a:solidFill>
                            <a:srgbClr val="8B8E93"/>
                          </a:solidFill>
                          <a:latin typeface="Calibri"/>
                          <a:ea typeface="Yu Gothic"/>
                        </a:rPr>
                        <a:t/>
                      </a:r>
                    </a:p>
                  </a:txBody>
                  <a:tcPr marL="73152" marR="73152" marT="45720" marB="45720" anchor="t">
                    <a:solidFill>
                      <a:srgbClr val="FFFFFF"/>
                    </a:solidFill>
                    <a:lnB w="9525" cap="flat">
                      <a:solidFill>
                        <a:srgbClr val="DDDCD8"/>
                      </a:solidFill>
                    </a:lnB>
                  </a:tcPr>
                </a:tc>
              </a:tr>
              <a:tr h="438912">
                <a:tc>
                  <a:txBody>
                    <a:bodyPr/>
                    <a:lstStyle/>
                    <a:p>
                      <a:r>
                        <a:rPr sz="1050" b="1">
                          <a:solidFill>
                            <a:srgbClr val="17181A"/>
                          </a:solidFill>
                          <a:latin typeface="Calibri"/>
                          <a:ea typeface="Yu Gothic"/>
                        </a:rPr>
                        <a:t>ビジョン合致・なぜそう評価したか</a:t>
                      </a:r>
                    </a:p>
                  </a:txBody>
                  <a:tcPr marL="73152" marR="73152" marT="45720" marB="45720" anchor="ctr">
                    <a:solidFill>
                      <a:srgbClr val="FAFAF9"/>
                    </a:solidFill>
                    <a:lnB w="9525" cap="flat">
                      <a:solidFill>
                        <a:srgbClr val="DDDCD8"/>
                      </a:solidFill>
                    </a:lnB>
                  </a:tcPr>
                </a:tc>
                <a:tc>
                  <a:txBody>
                    <a:bodyPr/>
                    <a:lstStyle/>
                    <a:p>
                      <a:r>
                        <a:rPr sz="1050" b="0">
                          <a:solidFill>
                            <a:srgbClr val="8B8E93"/>
                          </a:solidFill>
                          <a:latin typeface="Calibri"/>
                          <a:ea typeface="Yu Gothic"/>
                        </a:rPr>
                        <a:t/>
                      </a:r>
                    </a:p>
                  </a:txBody>
                  <a:tcPr marL="73152" marR="73152" marT="45720" marB="45720" anchor="t">
                    <a:solidFill>
                      <a:srgbClr val="FAFAF9"/>
                    </a:solidFill>
                    <a:lnB w="9525" cap="flat">
                      <a:solidFill>
                        <a:srgbClr val="DDDCD8"/>
                      </a:solidFill>
                    </a:lnB>
                  </a:tcPr>
                </a:tc>
              </a:tr>
              <a:tr h="438912">
                <a:tc>
                  <a:txBody>
                    <a:bodyPr/>
                    <a:lstStyle/>
                    <a:p>
                      <a:r>
                        <a:rPr sz="1050" b="1">
                          <a:solidFill>
                            <a:srgbClr val="17181A"/>
                          </a:solidFill>
                          <a:latin typeface="Calibri"/>
                          <a:ea typeface="Yu Gothic"/>
                        </a:rPr>
                        <a:t>スキル合致・なぜそう評価したか</a:t>
                      </a:r>
                    </a:p>
                  </a:txBody>
                  <a:tcPr marL="73152" marR="73152" marT="45720" marB="45720" anchor="ctr">
                    <a:solidFill>
                      <a:srgbClr val="FFFFFF"/>
                    </a:solidFill>
                    <a:lnB w="9525" cap="flat">
                      <a:solidFill>
                        <a:srgbClr val="DDDCD8"/>
                      </a:solidFill>
                    </a:lnB>
                  </a:tcPr>
                </a:tc>
                <a:tc>
                  <a:txBody>
                    <a:bodyPr/>
                    <a:lstStyle/>
                    <a:p>
                      <a:r>
                        <a:rPr sz="1050" b="0">
                          <a:solidFill>
                            <a:srgbClr val="8B8E93"/>
                          </a:solidFill>
                          <a:latin typeface="Calibri"/>
                          <a:ea typeface="Yu Gothic"/>
                        </a:rPr>
                        <a:t/>
                      </a:r>
                    </a:p>
                  </a:txBody>
                  <a:tcPr marL="73152" marR="73152" marT="45720" marB="45720" anchor="t">
                    <a:solidFill>
                      <a:srgbClr val="FFFFFF"/>
                    </a:solidFill>
                    <a:lnB w="9525" cap="flat">
                      <a:solidFill>
                        <a:srgbClr val="DDDCD8"/>
                      </a:solidFill>
                    </a:lnB>
                  </a:tcPr>
                </a:tc>
              </a:tr>
              <a:tr h="438912">
                <a:tc>
                  <a:txBody>
                    <a:bodyPr/>
                    <a:lstStyle/>
                    <a:p>
                      <a:r>
                        <a:rPr sz="1050" b="1">
                          <a:solidFill>
                            <a:srgbClr val="17181A"/>
                          </a:solidFill>
                          <a:latin typeface="Calibri"/>
                          <a:ea typeface="Yu Gothic"/>
                        </a:rPr>
                        <a:t>論理的思考・実践力・なぜそう評価したか</a:t>
                      </a:r>
                    </a:p>
                  </a:txBody>
                  <a:tcPr marL="73152" marR="73152" marT="45720" marB="45720" anchor="ctr">
                    <a:solidFill>
                      <a:srgbClr val="FAFAF9"/>
                    </a:solidFill>
                    <a:lnB w="9525" cap="flat">
                      <a:solidFill>
                        <a:srgbClr val="DDDCD8"/>
                      </a:solidFill>
                    </a:lnB>
                  </a:tcPr>
                </a:tc>
                <a:tc>
                  <a:txBody>
                    <a:bodyPr/>
                    <a:lstStyle/>
                    <a:p>
                      <a:r>
                        <a:rPr sz="1050" b="0">
                          <a:solidFill>
                            <a:srgbClr val="8B8E93"/>
                          </a:solidFill>
                          <a:latin typeface="Calibri"/>
                          <a:ea typeface="Yu Gothic"/>
                        </a:rPr>
                        <a:t/>
                      </a:r>
                    </a:p>
                  </a:txBody>
                  <a:tcPr marL="73152" marR="73152" marT="45720" marB="45720" anchor="t">
                    <a:solidFill>
                      <a:srgbClr val="FAFAF9"/>
                    </a:solidFill>
                    <a:lnB w="9525" cap="flat">
                      <a:solidFill>
                        <a:srgbClr val="DDDCD8"/>
                      </a:solidFill>
                    </a:lnB>
                  </a:tcPr>
                </a:tc>
              </a:tr>
              <a:tr h="438912">
                <a:tc>
                  <a:txBody>
                    <a:bodyPr/>
                    <a:lstStyle/>
                    <a:p>
                      <a:r>
                        <a:rPr sz="1050" b="1">
                          <a:solidFill>
                            <a:srgbClr val="17181A"/>
                          </a:solidFill>
                          <a:latin typeface="Calibri"/>
                          <a:ea typeface="Yu Gothic"/>
                        </a:rPr>
                        <a:t>コンピテンシーのレベル</a:t>
                      </a:r>
                    </a:p>
                  </a:txBody>
                  <a:tcPr marL="73152" marR="73152" marT="45720" marB="45720" anchor="ctr">
                    <a:solidFill>
                      <a:srgbClr val="FFFFFF"/>
                    </a:solidFill>
                    <a:lnB w="9525" cap="flat">
                      <a:solidFill>
                        <a:srgbClr val="DDDCD8"/>
                      </a:solidFill>
                    </a:lnB>
                  </a:tcPr>
                </a:tc>
                <a:tc>
                  <a:txBody>
                    <a:bodyPr/>
                    <a:lstStyle/>
                    <a:p>
                      <a:r>
                        <a:rPr sz="1050" b="0">
                          <a:solidFill>
                            <a:srgbClr val="8B8E93"/>
                          </a:solidFill>
                          <a:latin typeface="Calibri"/>
                          <a:ea typeface="Yu Gothic"/>
                        </a:rPr>
                        <a:t/>
                      </a:r>
                    </a:p>
                  </a:txBody>
                  <a:tcPr marL="73152" marR="73152" marT="45720" marB="45720" anchor="t">
                    <a:solidFill>
                      <a:srgbClr val="FFFFFF"/>
                    </a:solidFill>
                    <a:lnB w="9525" cap="flat">
                      <a:solidFill>
                        <a:srgbClr val="DDDCD8"/>
                      </a:solidFill>
                    </a:lnB>
                  </a:tcPr>
                </a:tc>
              </a:tr>
              <a:tr h="438912">
                <a:tc>
                  <a:txBody>
                    <a:bodyPr/>
                    <a:lstStyle/>
                    <a:p>
                      <a:r>
                        <a:rPr sz="1050" b="1">
                          <a:solidFill>
                            <a:srgbClr val="17181A"/>
                          </a:solidFill>
                          <a:latin typeface="Calibri"/>
                          <a:ea typeface="Yu Gothic"/>
                        </a:rPr>
                        <a:t>懸念・次の面接官への申し送り</a:t>
                      </a:r>
                    </a:p>
                  </a:txBody>
                  <a:tcPr marL="73152" marR="73152" marT="45720" marB="45720" anchor="ctr">
                    <a:solidFill>
                      <a:srgbClr val="FAFAF9"/>
                    </a:solidFill>
                    <a:lnB w="9525" cap="flat">
                      <a:solidFill>
                        <a:srgbClr val="DDDCD8"/>
                      </a:solidFill>
                    </a:lnB>
                  </a:tcPr>
                </a:tc>
                <a:tc>
                  <a:txBody>
                    <a:bodyPr/>
                    <a:lstStyle/>
                    <a:p>
                      <a:r>
                        <a:rPr sz="1050" b="0">
                          <a:solidFill>
                            <a:srgbClr val="8B8E93"/>
                          </a:solidFill>
                          <a:latin typeface="Calibri"/>
                          <a:ea typeface="Yu Gothic"/>
                        </a:rPr>
                        <a:t/>
                      </a:r>
                    </a:p>
                  </a:txBody>
                  <a:tcPr marL="73152" marR="73152" marT="45720" marB="45720" anchor="t">
                    <a:solidFill>
                      <a:srgbClr val="FAFAF9"/>
                    </a:solidFill>
                    <a:lnB w="9525" cap="flat">
                      <a:solidFill>
                        <a:srgbClr val="DDDCD8"/>
                      </a:solidFill>
                    </a:lnB>
                  </a:tcPr>
                </a:tc>
              </a:tr>
            </a:tbl>
          </a:graphicData>
        </a:graphic>
      </p:graphicFrame>
      <p:sp>
        <p:nvSpPr>
          <p:cNvPr id="8" name="TextBox 7"/>
          <p:cNvSpPr txBox="1"/>
          <p:nvPr/>
        </p:nvSpPr>
        <p:spPr>
          <a:xfrm>
            <a:off x="548640" y="6492240"/>
            <a:ext cx="5486400" cy="274320"/>
          </a:xfrm>
          <a:prstGeom prst="rect">
            <a:avLst/>
          </a:prstGeom>
          <a:noFill/>
        </p:spPr>
        <p:txBody>
          <a:bodyPr wrap="square" anchor="t" lIns="0" rIns="0" tIns="0" bIns="0">
            <a:spAutoFit/>
          </a:bodyPr>
          <a:lstStyle/>
          <a:p>
            <a:pPr algn="l">
              <a:lnSpc>
                <a:spcPct val="110000"/>
              </a:lnSpc>
            </a:pPr>
            <a:r>
              <a:rPr sz="850" b="0">
                <a:solidFill>
                  <a:srgbClr val="8B8E93"/>
                </a:solidFill>
                <a:latin typeface="Calibri"/>
                <a:ea typeface="Yu Gothic"/>
              </a:rPr>
              <a:t>採用評価設計 読者特典 ／ JUDGMENT BY DESIGN</a:t>
            </a:r>
          </a:p>
        </p:txBody>
      </p:sp>
      <p:sp>
        <p:nvSpPr>
          <p:cNvPr id="9" name="TextBox 8"/>
          <p:cNvSpPr txBox="1"/>
          <p:nvPr/>
        </p:nvSpPr>
        <p:spPr>
          <a:xfrm>
            <a:off x="10271455" y="6492240"/>
            <a:ext cx="1371600" cy="274320"/>
          </a:xfrm>
          <a:prstGeom prst="rect">
            <a:avLst/>
          </a:prstGeom>
          <a:noFill/>
        </p:spPr>
        <p:txBody>
          <a:bodyPr wrap="square" anchor="t" lIns="0" rIns="0" tIns="0" bIns="0">
            <a:spAutoFit/>
          </a:bodyPr>
          <a:lstStyle/>
          <a:p>
            <a:pPr algn="r">
              <a:lnSpc>
                <a:spcPct val="110000"/>
              </a:lnSpc>
            </a:pPr>
            <a:r>
              <a:rPr sz="850" b="0">
                <a:solidFill>
                  <a:srgbClr val="8B8E93"/>
                </a:solidFill>
                <a:latin typeface="Calibri"/>
                <a:ea typeface="Yu Gothic"/>
              </a:rPr>
              <a:t>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48640" y="502920"/>
            <a:ext cx="7315200" cy="320040"/>
          </a:xfrm>
          <a:prstGeom prst="rect">
            <a:avLst/>
          </a:prstGeom>
          <a:noFill/>
        </p:spPr>
        <p:txBody>
          <a:bodyPr wrap="square" anchor="t" lIns="0" rIns="0" tIns="0" bIns="0">
            <a:spAutoFit/>
          </a:bodyPr>
          <a:lstStyle/>
          <a:p>
            <a:pPr algn="l">
              <a:lnSpc>
                <a:spcPct val="110000"/>
              </a:lnSpc>
            </a:pPr>
            <a:r>
              <a:rPr sz="1100" b="1">
                <a:solidFill>
                  <a:srgbClr val="7E2430"/>
                </a:solidFill>
                <a:latin typeface="Calibri"/>
                <a:ea typeface="Yu Gothic"/>
              </a:rPr>
              <a:t>05 / CHECKLIST</a:t>
            </a:r>
          </a:p>
        </p:txBody>
      </p:sp>
      <p:sp>
        <p:nvSpPr>
          <p:cNvPr id="3" name="TextBox 2"/>
          <p:cNvSpPr txBox="1"/>
          <p:nvPr/>
        </p:nvSpPr>
        <p:spPr>
          <a:xfrm>
            <a:off x="7985455" y="530352"/>
            <a:ext cx="3657600" cy="274320"/>
          </a:xfrm>
          <a:prstGeom prst="rect">
            <a:avLst/>
          </a:prstGeom>
          <a:noFill/>
        </p:spPr>
        <p:txBody>
          <a:bodyPr wrap="square" anchor="t" lIns="0" rIns="0" tIns="0" bIns="0">
            <a:spAutoFit/>
          </a:bodyPr>
          <a:lstStyle/>
          <a:p>
            <a:pPr algn="r">
              <a:lnSpc>
                <a:spcPct val="110000"/>
              </a:lnSpc>
            </a:pPr>
            <a:r>
              <a:rPr sz="1050" b="0">
                <a:solidFill>
                  <a:srgbClr val="8B8E93"/>
                </a:solidFill>
                <a:latin typeface="Calibri"/>
                <a:ea typeface="Yu Gothic"/>
              </a:rPr>
              <a:t>書籍　第9章 9-2・9-5／第12章 12-3</a:t>
            </a:r>
          </a:p>
        </p:txBody>
      </p:sp>
      <p:sp>
        <p:nvSpPr>
          <p:cNvPr id="4" name="TextBox 3"/>
          <p:cNvSpPr txBox="1"/>
          <p:nvPr/>
        </p:nvSpPr>
        <p:spPr>
          <a:xfrm>
            <a:off x="548640" y="822960"/>
            <a:ext cx="10515600" cy="640080"/>
          </a:xfrm>
          <a:prstGeom prst="rect">
            <a:avLst/>
          </a:prstGeom>
          <a:noFill/>
        </p:spPr>
        <p:txBody>
          <a:bodyPr wrap="square" anchor="t" lIns="0" rIns="0" tIns="0" bIns="0">
            <a:spAutoFit/>
          </a:bodyPr>
          <a:lstStyle/>
          <a:p>
            <a:pPr algn="l">
              <a:lnSpc>
                <a:spcPct val="110000"/>
              </a:lnSpc>
            </a:pPr>
            <a:r>
              <a:rPr sz="2800" b="1">
                <a:solidFill>
                  <a:srgbClr val="17181A"/>
                </a:solidFill>
                <a:latin typeface="Century Schoolbook"/>
                <a:ea typeface="Yu Gothic"/>
              </a:rPr>
              <a:t>導入のレビューチェックリスト</a:t>
            </a:r>
          </a:p>
        </p:txBody>
      </p:sp>
      <p:cxnSp>
        <p:nvCxnSpPr>
          <p:cNvPr id="5" name="Connector 4"/>
          <p:cNvCxnSpPr/>
          <p:nvPr/>
        </p:nvCxnSpPr>
        <p:spPr>
          <a:xfrm>
            <a:off x="548640" y="1508760"/>
            <a:ext cx="11094415" cy="0"/>
          </a:xfrm>
          <a:prstGeom prst="line">
            <a:avLst/>
          </a:prstGeom>
          <a:ln w="9525">
            <a:solidFill>
              <a:srgbClr val="DDDCD8"/>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48640" y="1691640"/>
            <a:ext cx="10789920" cy="365760"/>
          </a:xfrm>
          <a:prstGeom prst="rect">
            <a:avLst/>
          </a:prstGeom>
          <a:noFill/>
        </p:spPr>
        <p:txBody>
          <a:bodyPr wrap="square" anchor="t" lIns="0" rIns="0" tIns="0" bIns="0">
            <a:spAutoFit/>
          </a:bodyPr>
          <a:lstStyle/>
          <a:p>
            <a:pPr algn="l">
              <a:lnSpc>
                <a:spcPct val="110000"/>
              </a:lnSpc>
            </a:pPr>
            <a:r>
              <a:rPr sz="1250" b="0">
                <a:solidFill>
                  <a:srgbClr val="55585D"/>
                </a:solidFill>
                <a:latin typeface="Calibri"/>
                <a:ea typeface="Yu Gothic"/>
              </a:rPr>
              <a:t>基準と資料を現場に渡す前に確認します。</a:t>
            </a:r>
          </a:p>
        </p:txBody>
      </p:sp>
      <p:sp>
        <p:nvSpPr>
          <p:cNvPr id="7" name="Rectangle 6"/>
          <p:cNvSpPr/>
          <p:nvPr/>
        </p:nvSpPr>
        <p:spPr>
          <a:xfrm>
            <a:off x="548640" y="2278380"/>
            <a:ext cx="201168" cy="201168"/>
          </a:xfrm>
          <a:prstGeom prst="rect">
            <a:avLst/>
          </a:prstGeom>
          <a:solidFill>
            <a:srgbClr val="FFFFFF"/>
          </a:solidFill>
          <a:ln w="19050">
            <a:solidFill>
              <a:srgbClr val="7E243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86968" y="2240280"/>
            <a:ext cx="10241280" cy="365760"/>
          </a:xfrm>
          <a:prstGeom prst="rect">
            <a:avLst/>
          </a:prstGeom>
          <a:noFill/>
        </p:spPr>
        <p:txBody>
          <a:bodyPr wrap="square" anchor="t" lIns="0" rIns="0" tIns="0" bIns="0">
            <a:spAutoFit/>
          </a:bodyPr>
          <a:lstStyle/>
          <a:p>
            <a:pPr algn="l">
              <a:lnSpc>
                <a:spcPct val="110000"/>
              </a:lnSpc>
            </a:pPr>
            <a:r>
              <a:rPr sz="1300" b="0">
                <a:solidFill>
                  <a:srgbClr val="17181A"/>
                </a:solidFill>
                <a:latin typeface="Calibri"/>
                <a:ea typeface="Yu Gothic"/>
              </a:rPr>
              <a:t>ひな形の文言がそのまま残っていないか</a:t>
            </a:r>
          </a:p>
        </p:txBody>
      </p:sp>
      <p:sp>
        <p:nvSpPr>
          <p:cNvPr id="9" name="Rectangle 8"/>
          <p:cNvSpPr/>
          <p:nvPr/>
        </p:nvSpPr>
        <p:spPr>
          <a:xfrm>
            <a:off x="548640" y="2753868"/>
            <a:ext cx="201168" cy="201168"/>
          </a:xfrm>
          <a:prstGeom prst="rect">
            <a:avLst/>
          </a:prstGeom>
          <a:solidFill>
            <a:srgbClr val="FFFFFF"/>
          </a:solidFill>
          <a:ln w="19050">
            <a:solidFill>
              <a:srgbClr val="7E243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86968" y="2715768"/>
            <a:ext cx="10241280" cy="365760"/>
          </a:xfrm>
          <a:prstGeom prst="rect">
            <a:avLst/>
          </a:prstGeom>
          <a:noFill/>
        </p:spPr>
        <p:txBody>
          <a:bodyPr wrap="square" anchor="t" lIns="0" rIns="0" tIns="0" bIns="0">
            <a:spAutoFit/>
          </a:bodyPr>
          <a:lstStyle/>
          <a:p>
            <a:pPr algn="l">
              <a:lnSpc>
                <a:spcPct val="110000"/>
              </a:lnSpc>
            </a:pPr>
            <a:r>
              <a:rPr sz="1300" b="0">
                <a:solidFill>
                  <a:srgbClr val="17181A"/>
                </a:solidFill>
                <a:latin typeface="Calibri"/>
                <a:ea typeface="Yu Gothic"/>
              </a:rPr>
              <a:t>採用基準と評価基準が経営理念と矛盾なくつながっているか</a:t>
            </a:r>
          </a:p>
        </p:txBody>
      </p:sp>
      <p:sp>
        <p:nvSpPr>
          <p:cNvPr id="11" name="Rectangle 10"/>
          <p:cNvSpPr/>
          <p:nvPr/>
        </p:nvSpPr>
        <p:spPr>
          <a:xfrm>
            <a:off x="548640" y="3229356"/>
            <a:ext cx="201168" cy="201168"/>
          </a:xfrm>
          <a:prstGeom prst="rect">
            <a:avLst/>
          </a:prstGeom>
          <a:solidFill>
            <a:srgbClr val="FFFFFF"/>
          </a:solidFill>
          <a:ln w="19050">
            <a:solidFill>
              <a:srgbClr val="7E243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86968" y="3191256"/>
            <a:ext cx="10241280" cy="365760"/>
          </a:xfrm>
          <a:prstGeom prst="rect">
            <a:avLst/>
          </a:prstGeom>
          <a:noFill/>
        </p:spPr>
        <p:txBody>
          <a:bodyPr wrap="square" anchor="t" lIns="0" rIns="0" tIns="0" bIns="0">
            <a:spAutoFit/>
          </a:bodyPr>
          <a:lstStyle/>
          <a:p>
            <a:pPr algn="l">
              <a:lnSpc>
                <a:spcPct val="110000"/>
              </a:lnSpc>
            </a:pPr>
            <a:r>
              <a:rPr sz="1300" b="0">
                <a:solidFill>
                  <a:srgbClr val="17181A"/>
                </a:solidFill>
                <a:latin typeface="Calibri"/>
                <a:ea typeface="Yu Gothic"/>
              </a:rPr>
              <a:t>コンピテンシーのレベルの定義と評価尺度が面接評価シートと一致しているか</a:t>
            </a:r>
          </a:p>
        </p:txBody>
      </p:sp>
      <p:sp>
        <p:nvSpPr>
          <p:cNvPr id="13" name="Rectangle 12"/>
          <p:cNvSpPr/>
          <p:nvPr/>
        </p:nvSpPr>
        <p:spPr>
          <a:xfrm>
            <a:off x="548640" y="3704844"/>
            <a:ext cx="201168" cy="201168"/>
          </a:xfrm>
          <a:prstGeom prst="rect">
            <a:avLst/>
          </a:prstGeom>
          <a:solidFill>
            <a:srgbClr val="FFFFFF"/>
          </a:solidFill>
          <a:ln w="19050">
            <a:solidFill>
              <a:srgbClr val="7E243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86968" y="3666744"/>
            <a:ext cx="10241280" cy="365760"/>
          </a:xfrm>
          <a:prstGeom prst="rect">
            <a:avLst/>
          </a:prstGeom>
          <a:noFill/>
        </p:spPr>
        <p:txBody>
          <a:bodyPr wrap="square" anchor="t" lIns="0" rIns="0" tIns="0" bIns="0">
            <a:spAutoFit/>
          </a:bodyPr>
          <a:lstStyle/>
          <a:p>
            <a:pPr algn="l">
              <a:lnSpc>
                <a:spcPct val="110000"/>
              </a:lnSpc>
            </a:pPr>
            <a:r>
              <a:rPr sz="1300" b="0">
                <a:solidFill>
                  <a:srgbClr val="17181A"/>
                </a:solidFill>
                <a:latin typeface="Calibri"/>
                <a:ea typeface="Yu Gothic"/>
              </a:rPr>
              <a:t>「誰が担当しても同じ結論になるか」を基準に判断の論理が具体的に書かれているか</a:t>
            </a:r>
          </a:p>
        </p:txBody>
      </p:sp>
      <p:sp>
        <p:nvSpPr>
          <p:cNvPr id="15" name="Rectangle 14"/>
          <p:cNvSpPr/>
          <p:nvPr/>
        </p:nvSpPr>
        <p:spPr>
          <a:xfrm>
            <a:off x="548640" y="4180332"/>
            <a:ext cx="201168" cy="201168"/>
          </a:xfrm>
          <a:prstGeom prst="rect">
            <a:avLst/>
          </a:prstGeom>
          <a:solidFill>
            <a:srgbClr val="FFFFFF"/>
          </a:solidFill>
          <a:ln w="19050">
            <a:solidFill>
              <a:srgbClr val="7E243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86968" y="4142232"/>
            <a:ext cx="10241280" cy="365760"/>
          </a:xfrm>
          <a:prstGeom prst="rect">
            <a:avLst/>
          </a:prstGeom>
          <a:noFill/>
        </p:spPr>
        <p:txBody>
          <a:bodyPr wrap="square" anchor="t" lIns="0" rIns="0" tIns="0" bIns="0">
            <a:spAutoFit/>
          </a:bodyPr>
          <a:lstStyle/>
          <a:p>
            <a:pPr algn="l">
              <a:lnSpc>
                <a:spcPct val="110000"/>
              </a:lnSpc>
            </a:pPr>
            <a:r>
              <a:rPr sz="1300" b="0">
                <a:solidFill>
                  <a:srgbClr val="17181A"/>
                </a:solidFill>
                <a:latin typeface="Calibri"/>
                <a:ea typeface="Yu Gothic"/>
              </a:rPr>
              <a:t>応募者の実名や書類など個人情報が資料やひな形に残っていないか</a:t>
            </a:r>
          </a:p>
        </p:txBody>
      </p:sp>
      <p:sp>
        <p:nvSpPr>
          <p:cNvPr id="17" name="Rectangle 16"/>
          <p:cNvSpPr/>
          <p:nvPr/>
        </p:nvSpPr>
        <p:spPr>
          <a:xfrm>
            <a:off x="548640" y="4655820"/>
            <a:ext cx="201168" cy="201168"/>
          </a:xfrm>
          <a:prstGeom prst="rect">
            <a:avLst/>
          </a:prstGeom>
          <a:solidFill>
            <a:srgbClr val="FFFFFF"/>
          </a:solidFill>
          <a:ln w="19050">
            <a:solidFill>
              <a:srgbClr val="7E243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86968" y="4617720"/>
            <a:ext cx="10241280" cy="365760"/>
          </a:xfrm>
          <a:prstGeom prst="rect">
            <a:avLst/>
          </a:prstGeom>
          <a:noFill/>
        </p:spPr>
        <p:txBody>
          <a:bodyPr wrap="square" anchor="t" lIns="0" rIns="0" tIns="0" bIns="0">
            <a:spAutoFit/>
          </a:bodyPr>
          <a:lstStyle/>
          <a:p>
            <a:pPr algn="l">
              <a:lnSpc>
                <a:spcPct val="110000"/>
              </a:lnSpc>
            </a:pPr>
            <a:r>
              <a:rPr sz="1300" b="0">
                <a:solidFill>
                  <a:srgbClr val="17181A"/>
                </a:solidFill>
                <a:latin typeface="Calibri"/>
                <a:ea typeface="Yu Gothic"/>
              </a:rPr>
              <a:t>応募者本人に責任のない事柄（家族、生活環境など）を質問に入れていないか</a:t>
            </a:r>
          </a:p>
        </p:txBody>
      </p:sp>
      <p:sp>
        <p:nvSpPr>
          <p:cNvPr id="19" name="Rectangle 18"/>
          <p:cNvSpPr/>
          <p:nvPr/>
        </p:nvSpPr>
        <p:spPr>
          <a:xfrm>
            <a:off x="548640" y="5131308"/>
            <a:ext cx="201168" cy="201168"/>
          </a:xfrm>
          <a:prstGeom prst="rect">
            <a:avLst/>
          </a:prstGeom>
          <a:solidFill>
            <a:srgbClr val="FFFFFF"/>
          </a:solidFill>
          <a:ln w="19050">
            <a:solidFill>
              <a:srgbClr val="7E243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86968" y="5093208"/>
            <a:ext cx="10241280" cy="365760"/>
          </a:xfrm>
          <a:prstGeom prst="rect">
            <a:avLst/>
          </a:prstGeom>
          <a:noFill/>
        </p:spPr>
        <p:txBody>
          <a:bodyPr wrap="square" anchor="t" lIns="0" rIns="0" tIns="0" bIns="0">
            <a:spAutoFit/>
          </a:bodyPr>
          <a:lstStyle/>
          <a:p>
            <a:pPr algn="l">
              <a:lnSpc>
                <a:spcPct val="110000"/>
              </a:lnSpc>
            </a:pPr>
            <a:r>
              <a:rPr sz="1300" b="0">
                <a:solidFill>
                  <a:srgbClr val="17181A"/>
                </a:solidFill>
                <a:latin typeface="Calibri"/>
                <a:ea typeface="Yu Gothic"/>
              </a:rPr>
              <a:t>面接の録画・録音は事前に伝えて、同意を得ているか</a:t>
            </a:r>
          </a:p>
        </p:txBody>
      </p:sp>
      <p:sp>
        <p:nvSpPr>
          <p:cNvPr id="21" name="Rectangle 20"/>
          <p:cNvSpPr/>
          <p:nvPr/>
        </p:nvSpPr>
        <p:spPr>
          <a:xfrm>
            <a:off x="548640" y="5606796"/>
            <a:ext cx="201168" cy="201168"/>
          </a:xfrm>
          <a:prstGeom prst="rect">
            <a:avLst/>
          </a:prstGeom>
          <a:solidFill>
            <a:srgbClr val="FFFFFF"/>
          </a:solidFill>
          <a:ln w="19050">
            <a:solidFill>
              <a:srgbClr val="7E243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886968" y="5568696"/>
            <a:ext cx="10241280" cy="365760"/>
          </a:xfrm>
          <a:prstGeom prst="rect">
            <a:avLst/>
          </a:prstGeom>
          <a:noFill/>
        </p:spPr>
        <p:txBody>
          <a:bodyPr wrap="square" anchor="t" lIns="0" rIns="0" tIns="0" bIns="0">
            <a:spAutoFit/>
          </a:bodyPr>
          <a:lstStyle/>
          <a:p>
            <a:pPr algn="l">
              <a:lnSpc>
                <a:spcPct val="110000"/>
              </a:lnSpc>
            </a:pPr>
            <a:r>
              <a:rPr sz="1300" b="0">
                <a:solidFill>
                  <a:srgbClr val="17181A"/>
                </a:solidFill>
                <a:latin typeface="Calibri"/>
                <a:ea typeface="Yu Gothic"/>
              </a:rPr>
              <a:t>リファレンスチェックは本人の同意を得て実施しているか</a:t>
            </a:r>
          </a:p>
        </p:txBody>
      </p:sp>
      <p:sp>
        <p:nvSpPr>
          <p:cNvPr id="23" name="TextBox 22"/>
          <p:cNvSpPr txBox="1"/>
          <p:nvPr/>
        </p:nvSpPr>
        <p:spPr>
          <a:xfrm>
            <a:off x="548640" y="6492240"/>
            <a:ext cx="5486400" cy="274320"/>
          </a:xfrm>
          <a:prstGeom prst="rect">
            <a:avLst/>
          </a:prstGeom>
          <a:noFill/>
        </p:spPr>
        <p:txBody>
          <a:bodyPr wrap="square" anchor="t" lIns="0" rIns="0" tIns="0" bIns="0">
            <a:spAutoFit/>
          </a:bodyPr>
          <a:lstStyle/>
          <a:p>
            <a:pPr algn="l">
              <a:lnSpc>
                <a:spcPct val="110000"/>
              </a:lnSpc>
            </a:pPr>
            <a:r>
              <a:rPr sz="850" b="0">
                <a:solidFill>
                  <a:srgbClr val="8B8E93"/>
                </a:solidFill>
                <a:latin typeface="Calibri"/>
                <a:ea typeface="Yu Gothic"/>
              </a:rPr>
              <a:t>採用評価設計 読者特典 ／ JUDGMENT BY DESIGN</a:t>
            </a:r>
          </a:p>
        </p:txBody>
      </p:sp>
      <p:sp>
        <p:nvSpPr>
          <p:cNvPr id="24" name="TextBox 23"/>
          <p:cNvSpPr txBox="1"/>
          <p:nvPr/>
        </p:nvSpPr>
        <p:spPr>
          <a:xfrm>
            <a:off x="10271455" y="6492240"/>
            <a:ext cx="1371600" cy="274320"/>
          </a:xfrm>
          <a:prstGeom prst="rect">
            <a:avLst/>
          </a:prstGeom>
          <a:noFill/>
        </p:spPr>
        <p:txBody>
          <a:bodyPr wrap="square" anchor="t" lIns="0" rIns="0" tIns="0" bIns="0">
            <a:spAutoFit/>
          </a:bodyPr>
          <a:lstStyle/>
          <a:p>
            <a:pPr algn="r">
              <a:lnSpc>
                <a:spcPct val="110000"/>
              </a:lnSpc>
            </a:pPr>
            <a:r>
              <a:rPr sz="850" b="0">
                <a:solidFill>
                  <a:srgbClr val="8B8E93"/>
                </a:solidFill>
                <a:latin typeface="Calibri"/>
                <a:ea typeface="Yu Gothic"/>
              </a:rPr>
              <a:t>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48640" y="2011680"/>
            <a:ext cx="7315200" cy="320040"/>
          </a:xfrm>
          <a:prstGeom prst="rect">
            <a:avLst/>
          </a:prstGeom>
          <a:noFill/>
        </p:spPr>
        <p:txBody>
          <a:bodyPr wrap="square" anchor="t" lIns="0" rIns="0" tIns="0" bIns="0">
            <a:spAutoFit/>
          </a:bodyPr>
          <a:lstStyle/>
          <a:p>
            <a:pPr algn="l">
              <a:lnSpc>
                <a:spcPct val="110000"/>
              </a:lnSpc>
            </a:pPr>
            <a:r>
              <a:rPr sz="1100" b="1">
                <a:solidFill>
                  <a:srgbClr val="7E2430"/>
                </a:solidFill>
                <a:latin typeface="Calibri"/>
                <a:ea typeface="Yu Gothic"/>
              </a:rPr>
              <a:t>NEXT STEP</a:t>
            </a:r>
          </a:p>
        </p:txBody>
      </p:sp>
      <p:sp>
        <p:nvSpPr>
          <p:cNvPr id="3" name="TextBox 2"/>
          <p:cNvSpPr txBox="1"/>
          <p:nvPr/>
        </p:nvSpPr>
        <p:spPr>
          <a:xfrm>
            <a:off x="548640" y="2331720"/>
            <a:ext cx="9144000" cy="548640"/>
          </a:xfrm>
          <a:prstGeom prst="rect">
            <a:avLst/>
          </a:prstGeom>
          <a:noFill/>
        </p:spPr>
        <p:txBody>
          <a:bodyPr wrap="square" anchor="t" lIns="0" rIns="0" tIns="0" bIns="0">
            <a:spAutoFit/>
          </a:bodyPr>
          <a:lstStyle/>
          <a:p>
            <a:pPr algn="l">
              <a:lnSpc>
                <a:spcPct val="110000"/>
              </a:lnSpc>
            </a:pPr>
            <a:r>
              <a:rPr sz="2200" b="1">
                <a:solidFill>
                  <a:srgbClr val="17181A"/>
                </a:solidFill>
                <a:latin typeface="Century Schoolbook"/>
                <a:ea typeface="Yu Gothic"/>
              </a:rPr>
              <a:t>自社に合わせて、更新しながら使ってください。</a:t>
            </a:r>
          </a:p>
        </p:txBody>
      </p:sp>
      <p:sp>
        <p:nvSpPr>
          <p:cNvPr id="4" name="TextBox 3"/>
          <p:cNvSpPr txBox="1"/>
          <p:nvPr/>
        </p:nvSpPr>
        <p:spPr>
          <a:xfrm>
            <a:off x="548640" y="3017520"/>
            <a:ext cx="9601200" cy="731520"/>
          </a:xfrm>
          <a:prstGeom prst="rect">
            <a:avLst/>
          </a:prstGeom>
          <a:noFill/>
        </p:spPr>
        <p:txBody>
          <a:bodyPr wrap="square" anchor="t" lIns="0" rIns="0" tIns="0" bIns="0">
            <a:spAutoFit/>
          </a:bodyPr>
          <a:lstStyle/>
          <a:p>
            <a:pPr algn="l">
              <a:lnSpc>
                <a:spcPct val="140000"/>
              </a:lnSpc>
            </a:pPr>
            <a:r>
              <a:rPr sz="1300" b="0">
                <a:solidFill>
                  <a:srgbClr val="55585D"/>
                </a:solidFill>
                <a:latin typeface="Calibri"/>
                <a:ea typeface="Yu Gothic"/>
              </a:rPr>
              <a:t>判断基準づくりを、初めから伴走してほしい場合は、個別にご相談いただくこともできます。</a:t>
            </a:r>
          </a:p>
        </p:txBody>
      </p:sp>
      <p:sp>
        <p:nvSpPr>
          <p:cNvPr id="5" name="TextBox 4"/>
          <p:cNvSpPr txBox="1"/>
          <p:nvPr/>
        </p:nvSpPr>
        <p:spPr>
          <a:xfrm>
            <a:off x="548640" y="3931920"/>
            <a:ext cx="8229600" cy="365760"/>
          </a:xfrm>
          <a:prstGeom prst="rect">
            <a:avLst/>
          </a:prstGeom>
          <a:noFill/>
        </p:spPr>
        <p:txBody>
          <a:bodyPr wrap="square" anchor="t" lIns="0" rIns="0" tIns="0" bIns="0">
            <a:spAutoFit/>
          </a:bodyPr>
          <a:lstStyle/>
          <a:p>
            <a:pPr algn="l">
              <a:lnSpc>
                <a:spcPct val="110000"/>
              </a:lnSpc>
            </a:pPr>
            <a:r>
              <a:rPr sz="1600" b="1">
                <a:solidFill>
                  <a:srgbClr val="7E2430"/>
                </a:solidFill>
                <a:latin typeface="Calibri"/>
                <a:ea typeface="Yu Gothic"/>
              </a:rPr>
              <a:t>hr@gcm-grp.com</a:t>
            </a:r>
          </a:p>
        </p:txBody>
      </p:sp>
      <p:sp>
        <p:nvSpPr>
          <p:cNvPr id="6" name="TextBox 5"/>
          <p:cNvSpPr txBox="1"/>
          <p:nvPr/>
        </p:nvSpPr>
        <p:spPr>
          <a:xfrm>
            <a:off x="548640" y="4343400"/>
            <a:ext cx="8229600" cy="365760"/>
          </a:xfrm>
          <a:prstGeom prst="rect">
            <a:avLst/>
          </a:prstGeom>
          <a:noFill/>
        </p:spPr>
        <p:txBody>
          <a:bodyPr wrap="square" anchor="t" lIns="0" rIns="0" tIns="0" bIns="0">
            <a:spAutoFit/>
          </a:bodyPr>
          <a:lstStyle/>
          <a:p>
            <a:pPr algn="l">
              <a:lnSpc>
                <a:spcPct val="110000"/>
              </a:lnSpc>
            </a:pPr>
            <a:r>
              <a:rPr sz="1600" b="1">
                <a:solidFill>
                  <a:srgbClr val="7E2430"/>
                </a:solidFill>
                <a:latin typeface="Calibri"/>
                <a:ea typeface="Yu Gothic"/>
              </a:rPr>
              <a:t>https://gcm-grp.com/judgment/</a:t>
            </a:r>
          </a:p>
        </p:txBody>
      </p:sp>
      <p:sp>
        <p:nvSpPr>
          <p:cNvPr id="7" name="TextBox 6"/>
          <p:cNvSpPr txBox="1"/>
          <p:nvPr/>
        </p:nvSpPr>
        <p:spPr>
          <a:xfrm>
            <a:off x="548640" y="4846320"/>
            <a:ext cx="9144000" cy="365760"/>
          </a:xfrm>
          <a:prstGeom prst="rect">
            <a:avLst/>
          </a:prstGeom>
          <a:noFill/>
        </p:spPr>
        <p:txBody>
          <a:bodyPr wrap="square" anchor="t" lIns="0" rIns="0" tIns="0" bIns="0">
            <a:spAutoFit/>
          </a:bodyPr>
          <a:lstStyle/>
          <a:p>
            <a:pPr algn="l">
              <a:lnSpc>
                <a:spcPct val="110000"/>
              </a:lnSpc>
            </a:pPr>
            <a:r>
              <a:rPr sz="1100" b="0">
                <a:solidFill>
                  <a:srgbClr val="8B8E93"/>
                </a:solidFill>
                <a:latin typeface="Calibri"/>
                <a:ea typeface="Yu Gothic"/>
              </a:rPr>
              <a:t>件名に「書籍を読んで」とご記載いただければ、スムーズにご案内します。</a:t>
            </a:r>
          </a:p>
        </p:txBody>
      </p:sp>
      <p:sp>
        <p:nvSpPr>
          <p:cNvPr id="8" name="TextBox 7"/>
          <p:cNvSpPr txBox="1"/>
          <p:nvPr/>
        </p:nvSpPr>
        <p:spPr>
          <a:xfrm>
            <a:off x="548640" y="6217920"/>
            <a:ext cx="10058400" cy="365760"/>
          </a:xfrm>
          <a:prstGeom prst="rect">
            <a:avLst/>
          </a:prstGeom>
          <a:noFill/>
        </p:spPr>
        <p:txBody>
          <a:bodyPr wrap="square" anchor="t" lIns="0" rIns="0" tIns="0" bIns="0">
            <a:spAutoFit/>
          </a:bodyPr>
          <a:lstStyle/>
          <a:p>
            <a:pPr algn="l">
              <a:lnSpc>
                <a:spcPct val="110000"/>
              </a:lnSpc>
            </a:pPr>
            <a:r>
              <a:rPr sz="900" b="0">
                <a:solidFill>
                  <a:srgbClr val="8B8E93"/>
                </a:solidFill>
                <a:latin typeface="Calibri"/>
                <a:ea typeface="Yu Gothic"/>
              </a:rPr>
              <a:t>本資料は、書籍『採用は「見る目」で決めない』の読者特典です。社内での共有・転載・会議での配布は自由に行っていただけます。</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